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9"/>
  </p:notesMasterIdLst>
  <p:handoutMasterIdLst>
    <p:handoutMasterId r:id="rId20"/>
  </p:handoutMasterIdLst>
  <p:sldIdLst>
    <p:sldId id="362" r:id="rId3"/>
    <p:sldId id="493" r:id="rId4"/>
    <p:sldId id="477" r:id="rId5"/>
    <p:sldId id="504" r:id="rId6"/>
    <p:sldId id="498" r:id="rId7"/>
    <p:sldId id="511" r:id="rId8"/>
    <p:sldId id="512" r:id="rId9"/>
    <p:sldId id="513" r:id="rId10"/>
    <p:sldId id="497" r:id="rId11"/>
    <p:sldId id="505" r:id="rId12"/>
    <p:sldId id="510" r:id="rId13"/>
    <p:sldId id="514" r:id="rId14"/>
    <p:sldId id="516" r:id="rId15"/>
    <p:sldId id="517" r:id="rId16"/>
    <p:sldId id="518" r:id="rId17"/>
    <p:sldId id="515" r:id="rId18"/>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ta" id="{97982FB9-F97B-48FA-B8F0-7AC5B46AB032}">
          <p14:sldIdLst>
            <p14:sldId id="362"/>
            <p14:sldId id="493"/>
            <p14:sldId id="477"/>
            <p14:sldId id="504"/>
            <p14:sldId id="498"/>
            <p14:sldId id="511"/>
            <p14:sldId id="512"/>
            <p14:sldId id="513"/>
            <p14:sldId id="497"/>
            <p14:sldId id="505"/>
            <p14:sldId id="510"/>
            <p14:sldId id="514"/>
            <p14:sldId id="516"/>
            <p14:sldId id="517"/>
            <p14:sldId id="518"/>
            <p14:sldId id="515"/>
          </p14:sldIdLst>
        </p14:section>
        <p14:section name="Verborgen sheets" id="{B6B3528D-EFAA-4ABA-B775-CBA14562B6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00"/>
    <a:srgbClr val="EAEAEA"/>
    <a:srgbClr val="FFFFCC"/>
    <a:srgbClr val="B7DEE8"/>
    <a:srgbClr val="DDD9C3"/>
    <a:srgbClr val="FF3300"/>
    <a:srgbClr val="EEEC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262" autoAdjust="0"/>
  </p:normalViewPr>
  <p:slideViewPr>
    <p:cSldViewPr>
      <p:cViewPr varScale="1">
        <p:scale>
          <a:sx n="153" d="100"/>
          <a:sy n="153" d="100"/>
        </p:scale>
        <p:origin x="570" y="150"/>
      </p:cViewPr>
      <p:guideLst>
        <p:guide orient="horz" pos="2160"/>
        <p:guide pos="3840"/>
      </p:guideLst>
    </p:cSldViewPr>
  </p:slideViewPr>
  <p:notesTextViewPr>
    <p:cViewPr>
      <p:scale>
        <a:sx n="100" d="100"/>
        <a:sy n="100" d="100"/>
      </p:scale>
      <p:origin x="0" y="0"/>
    </p:cViewPr>
  </p:notesTextViewPr>
  <p:notesViewPr>
    <p:cSldViewPr>
      <p:cViewPr varScale="1">
        <p:scale>
          <a:sx n="87" d="100"/>
          <a:sy n="87" d="100"/>
        </p:scale>
        <p:origin x="29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BB9FFCC1-4327-4FCC-927F-2DE73C2043A5}" type="datetimeFigureOut">
              <a:rPr lang="nl-NL" smtClean="0"/>
              <a:t>12-5-2017</a:t>
            </a:fld>
            <a:endParaRPr lang="nl-NL"/>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D6AA6434-59A5-40EC-BF76-3C71789C3FE9}" type="slidenum">
              <a:rPr lang="nl-NL" smtClean="0"/>
              <a:t>‹#›</a:t>
            </a:fld>
            <a:endParaRPr lang="nl-NL"/>
          </a:p>
        </p:txBody>
      </p:sp>
    </p:spTree>
    <p:extLst>
      <p:ext uri="{BB962C8B-B14F-4D97-AF65-F5344CB8AC3E}">
        <p14:creationId xmlns:p14="http://schemas.microsoft.com/office/powerpoint/2010/main" val="2272327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639B391-5374-4A3B-8283-9C6DB2980CFC}" type="datetimeFigureOut">
              <a:rPr lang="nl-NL" smtClean="0"/>
              <a:t>12-5-2017</a:t>
            </a:fld>
            <a:endParaRPr lang="nl-NL"/>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2A50049-7C7D-4E7B-B7C0-0821AA7CDE10}" type="slidenum">
              <a:rPr lang="nl-NL" smtClean="0"/>
              <a:t>‹#›</a:t>
            </a:fld>
            <a:endParaRPr lang="nl-NL"/>
          </a:p>
        </p:txBody>
      </p:sp>
    </p:spTree>
    <p:extLst>
      <p:ext uri="{BB962C8B-B14F-4D97-AF65-F5344CB8AC3E}">
        <p14:creationId xmlns:p14="http://schemas.microsoft.com/office/powerpoint/2010/main" val="338312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Dynamics</a:t>
            </a:r>
          </a:p>
        </p:txBody>
      </p:sp>
      <p:sp>
        <p:nvSpPr>
          <p:cNvPr id="5" name="Date Placeholder 4"/>
          <p:cNvSpPr>
            <a:spLocks noGrp="1"/>
          </p:cNvSpPr>
          <p:nvPr>
            <p:ph type="dt"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695A000-18AF-4190-A600-C7D2D821E5C0}"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5/12/2017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Footer Placeholder 5"/>
          <p:cNvSpPr>
            <a:spLocks noGrp="1"/>
          </p:cNvSpPr>
          <p:nvPr>
            <p:ph type="ft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latin typeface="Segoe UI" pitchFamily="34" charset="0"/>
              </a:rPr>
              <a:t>© 2012 Microsoft Corporation. All rights reserved. Microsoft, Windows, Dynamics and other product names are or may be registered trademarks and/or trademarks in the U.S. and/or other countries.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srgbClr val="000000"/>
                </a:solidFill>
                <a:effectLst/>
                <a:uLnTx/>
                <a:uFillTx/>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kumimoji="0" lang="en-US" sz="500" b="0" i="0" u="none" strike="noStrike" kern="0" cap="none" spc="0" normalizeH="0" baseline="0" noProof="0" dirty="0">
                <a:ln>
                  <a:noFill/>
                </a:ln>
                <a:solidFill>
                  <a:srgbClr val="000000"/>
                </a:solidFill>
                <a:effectLst/>
                <a:uLnTx/>
                <a:uFillTx/>
                <a:latin typeface="Segoe UI" pitchFamily="34" charset="0"/>
              </a:rPr>
            </a:br>
            <a:r>
              <a:rPr kumimoji="0" lang="en-US" sz="500" b="0" i="0" u="none" strike="noStrike" kern="0" cap="none" spc="0" normalizeH="0" baseline="0" noProof="0" dirty="0">
                <a:ln>
                  <a:noFill/>
                </a:ln>
                <a:solidFill>
                  <a:srgbClr val="000000"/>
                </a:solidFill>
                <a:effectLst/>
                <a:uLnTx/>
                <a:uFillTx/>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80CB99-47E3-46F4-AAEB-3919FBEFC014}" type="slidenum">
              <a:rPr kumimoji="0" lang="en-US" sz="1800" b="0" i="0" u="none" strike="noStrike" kern="0" cap="none" spc="0" normalizeH="0" baseline="0" noProof="0" smtClean="0">
                <a:ln>
                  <a:noFill/>
                </a:ln>
                <a:solidFill>
                  <a:sysClr val="windowText" lastClr="000000"/>
                </a:solidFill>
                <a:effectLst/>
                <a:uLnTx/>
                <a:uFillTx/>
                <a:latin typeface="Segoe UI" pitchFamily="34" charset="0"/>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latin typeface="Segoe UI" pitchFamily="34" charset="0"/>
            </a:endParaRPr>
          </a:p>
        </p:txBody>
      </p:sp>
    </p:spTree>
    <p:extLst>
      <p:ext uri="{BB962C8B-B14F-4D97-AF65-F5344CB8AC3E}">
        <p14:creationId xmlns:p14="http://schemas.microsoft.com/office/powerpoint/2010/main" val="63639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5/12/2017 1:34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
        <p:nvSpPr>
          <p:cNvPr id="8" name="Footer Placeholder 3"/>
          <p:cNvSpPr>
            <a:spLocks noGrp="1"/>
          </p:cNvSpPr>
          <p:nvPr>
            <p:ph type="ftr" sz="quarter" idx="4"/>
          </p:nvPr>
        </p:nvSpPr>
        <p:spPr>
          <a:xfrm>
            <a:off x="1" y="9433106"/>
            <a:ext cx="6190544" cy="496570"/>
          </a:xfrm>
          <a:prstGeom prst="rect">
            <a:avLst/>
          </a:prstGeom>
        </p:spPr>
        <p:txBody>
          <a:bodyPr vert="horz" lIns="91440" tIns="45720" rIns="91440" bIns="45720" rtlCol="0" anchor="b"/>
          <a:lstStyle>
            <a:lvl1pPr algn="l">
              <a:defRPr sz="1200"/>
            </a:lvl1pPr>
          </a:lstStyle>
          <a:p>
            <a:r>
              <a:rPr lang="en-US" sz="500" dirty="0">
                <a:solidFill>
                  <a:srgbClr val="000000"/>
                </a:solidFill>
                <a:latin typeface="Segoe"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84178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2A50049-7C7D-4E7B-B7C0-0821AA7CDE10}" type="slidenum">
              <a:rPr lang="nl-NL" smtClean="0"/>
              <a:t>3</a:t>
            </a:fld>
            <a:endParaRPr lang="nl-NL"/>
          </a:p>
        </p:txBody>
      </p:sp>
    </p:spTree>
    <p:extLst>
      <p:ext uri="{BB962C8B-B14F-4D97-AF65-F5344CB8AC3E}">
        <p14:creationId xmlns:p14="http://schemas.microsoft.com/office/powerpoint/2010/main" val="139902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2A50049-7C7D-4E7B-B7C0-0821AA7CDE10}" type="slidenum">
              <a:rPr lang="nl-NL" smtClean="0"/>
              <a:t>4</a:t>
            </a:fld>
            <a:endParaRPr lang="nl-NL"/>
          </a:p>
        </p:txBody>
      </p:sp>
    </p:spTree>
    <p:extLst>
      <p:ext uri="{BB962C8B-B14F-4D97-AF65-F5344CB8AC3E}">
        <p14:creationId xmlns:p14="http://schemas.microsoft.com/office/powerpoint/2010/main" val="396478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5/12/2017 1:34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3"/>
          <p:cNvSpPr>
            <a:spLocks noGrp="1"/>
          </p:cNvSpPr>
          <p:nvPr>
            <p:ph type="ftr" sz="quarter" idx="4"/>
          </p:nvPr>
        </p:nvSpPr>
        <p:spPr>
          <a:xfrm>
            <a:off x="1" y="9433106"/>
            <a:ext cx="6190544" cy="49657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 2010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117079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31B57-0BE5-4F82-AA58-76F53EFF3ADA}"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5/12/2017 1:34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3"/>
          <p:cNvSpPr>
            <a:spLocks noGrp="1"/>
          </p:cNvSpPr>
          <p:nvPr>
            <p:ph type="ftr" sz="quarter" idx="4"/>
          </p:nvPr>
        </p:nvSpPr>
        <p:spPr>
          <a:xfrm>
            <a:off x="1" y="9433106"/>
            <a:ext cx="6190544" cy="496570"/>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 2010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274004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5072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ltGray">
          <a:xfrm>
            <a:off x="502467" y="2164870"/>
            <a:ext cx="6404056" cy="2539092"/>
          </a:xfrm>
          <a:noFill/>
        </p:spPr>
        <p:txBody>
          <a:bodyPr lIns="107525" tIns="67205" rIns="107525" bIns="67205" anchor="t" anchorCtr="0">
            <a:normAutofit/>
          </a:bodyPr>
          <a:lstStyle>
            <a:lvl1pPr>
              <a:defRPr sz="5465" spc="-100" baseline="0">
                <a:gradFill>
                  <a:gsLst>
                    <a:gs pos="5833">
                      <a:srgbClr val="FFFFFF"/>
                    </a:gs>
                    <a:gs pos="18000">
                      <a:srgbClr val="FFFFFF"/>
                    </a:gs>
                  </a:gsLst>
                  <a:lin ang="5400000" scaled="0"/>
                </a:gradFill>
              </a:defRPr>
            </a:lvl1pPr>
          </a:lstStyle>
          <a:p>
            <a:r>
              <a:rPr lang="nl-NL" noProof="0" dirty="0"/>
              <a:t>De intermodale </a:t>
            </a:r>
            <a:r>
              <a:rPr lang="nl-NL" noProof="0" dirty="0" err="1"/>
              <a:t>freight</a:t>
            </a:r>
            <a:r>
              <a:rPr lang="nl-NL" noProof="0" dirty="0"/>
              <a:t> </a:t>
            </a:r>
            <a:r>
              <a:rPr lang="nl-NL" noProof="0" dirty="0" err="1"/>
              <a:t>forwarder</a:t>
            </a:r>
            <a:br>
              <a:rPr lang="nl-NL" noProof="0" dirty="0"/>
            </a:br>
            <a:r>
              <a:rPr lang="nl-NL" noProof="0" dirty="0"/>
              <a:t>Tussenrapportage</a:t>
            </a:r>
          </a:p>
        </p:txBody>
      </p:sp>
      <p:sp>
        <p:nvSpPr>
          <p:cNvPr id="11" name="Text Placeholder 2"/>
          <p:cNvSpPr>
            <a:spLocks noGrp="1"/>
          </p:cNvSpPr>
          <p:nvPr>
            <p:ph type="body" sz="quarter" idx="14" hasCustomPrompt="1"/>
          </p:nvPr>
        </p:nvSpPr>
        <p:spPr bwMode="ltGray">
          <a:xfrm>
            <a:off x="635473" y="4622093"/>
            <a:ext cx="6216443" cy="1120247"/>
          </a:xfrm>
        </p:spPr>
        <p:txBody>
          <a:bodyPr tIns="80645" bIns="80645" anchor="b">
            <a:noAutofit/>
          </a:bodyPr>
          <a:lstStyle>
            <a:lvl1pPr marL="0" indent="0">
              <a:lnSpc>
                <a:spcPct val="100000"/>
              </a:lnSpc>
              <a:spcBef>
                <a:spcPts val="0"/>
              </a:spcBef>
              <a:buNone/>
              <a:defRPr sz="2799" baseline="0">
                <a:gradFill>
                  <a:gsLst>
                    <a:gs pos="1250">
                      <a:srgbClr val="FFFFFF"/>
                    </a:gs>
                    <a:gs pos="99000">
                      <a:srgbClr val="FFFFFF"/>
                    </a:gs>
                  </a:gsLst>
                  <a:lin ang="5400000" scaled="0"/>
                </a:gradFill>
              </a:defRPr>
            </a:lvl1pPr>
          </a:lstStyle>
          <a:p>
            <a:pPr lvl="0"/>
            <a:r>
              <a:rPr lang="en-US" dirty="0"/>
              <a:t>Ard-Jan Cieremans</a:t>
            </a:r>
            <a:br>
              <a:rPr lang="en-US" dirty="0"/>
            </a:br>
            <a:r>
              <a:rPr lang="en-US" dirty="0"/>
              <a:t>15-01-2016</a:t>
            </a:r>
          </a:p>
        </p:txBody>
      </p:sp>
    </p:spTree>
    <p:extLst>
      <p:ext uri="{BB962C8B-B14F-4D97-AF65-F5344CB8AC3E}">
        <p14:creationId xmlns:p14="http://schemas.microsoft.com/office/powerpoint/2010/main" val="31632078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078" y="228605"/>
            <a:ext cx="11161444" cy="609399"/>
          </a:xfrm>
        </p:spPr>
        <p:txBody>
          <a:bodyPr/>
          <a:lstStyle>
            <a:lvl1pP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71F47D9D-8D60-4698-A495-89D102E182A2}" type="slidenum">
              <a:rPr/>
              <a:pPr/>
              <a:t>‹#›</a:t>
            </a:fld>
            <a:endParaRPr dirty="0"/>
          </a:p>
        </p:txBody>
      </p:sp>
    </p:spTree>
    <p:extLst>
      <p:ext uri="{BB962C8B-B14F-4D97-AF65-F5344CB8AC3E}">
        <p14:creationId xmlns:p14="http://schemas.microsoft.com/office/powerpoint/2010/main" val="40574496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1F47D9D-8D60-4698-A495-89D102E182A2}" type="slidenum">
              <a:rPr/>
              <a:pPr/>
              <a:t>‹#›</a:t>
            </a:fld>
            <a:endParaRPr dirty="0"/>
          </a:p>
        </p:txBody>
      </p:sp>
    </p:spTree>
    <p:extLst>
      <p:ext uri="{BB962C8B-B14F-4D97-AF65-F5344CB8AC3E}">
        <p14:creationId xmlns:p14="http://schemas.microsoft.com/office/powerpoint/2010/main" val="27259170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10"/>
            <a:ext cx="11151917" cy="60939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19250" y="1447803"/>
            <a:ext cx="11151916"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9380991"/>
      </p:ext>
    </p:extLst>
  </p:cSld>
  <p:clrMap bg1="dk1" tx1="lt1" bg2="dk2" tx2="lt2" accent1="accent1" accent2="accent2" accent3="accent3" accent4="accent4" accent5="accent5" accent6="accent6" hlink="hlink" folHlink="folHlink"/>
  <p:sldLayoutIdLst>
    <p:sldLayoutId id="2147483661" r:id="rId1"/>
    <p:sldLayoutId id="2147483662" r:id="rId2"/>
  </p:sldLayoutIdLst>
  <p:transition>
    <p:fade/>
  </p:transition>
  <p:txStyles>
    <p:titleStyle>
      <a:lvl1pPr algn="l" defTabSz="913716"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051" indent="-460051" algn="l" defTabSz="913716" rtl="0" eaLnBrk="1" latinLnBrk="0" hangingPunct="1">
        <a:lnSpc>
          <a:spcPct val="90000"/>
        </a:lnSpc>
        <a:spcBef>
          <a:spcPct val="20000"/>
        </a:spcBef>
        <a:buClr>
          <a:srgbClr val="FFFFFF"/>
        </a:buClr>
        <a:buSzPct val="115000"/>
        <a:buFont typeface="Wingdings" pitchFamily="2" charset="2"/>
        <a:buChar char="§"/>
        <a:defRPr sz="3200" kern="1200">
          <a:gradFill>
            <a:gsLst>
              <a:gs pos="0">
                <a:schemeClr val="tx1"/>
              </a:gs>
              <a:gs pos="86000">
                <a:schemeClr val="tx1"/>
              </a:gs>
            </a:gsLst>
            <a:lin ang="5400000" scaled="0"/>
          </a:gradFill>
          <a:latin typeface="+mn-lt"/>
          <a:ea typeface="+mn-ea"/>
          <a:cs typeface="+mn-cs"/>
        </a:defRPr>
      </a:lvl1pPr>
      <a:lvl2pPr marL="855057" indent="-395010" algn="l" defTabSz="913716" rtl="0" eaLnBrk="1" latinLnBrk="0" hangingPunct="1">
        <a:lnSpc>
          <a:spcPct val="90000"/>
        </a:lnSpc>
        <a:spcBef>
          <a:spcPct val="20000"/>
        </a:spcBef>
        <a:buClr>
          <a:schemeClr val="tx2"/>
        </a:buClr>
        <a:buSzPct val="115000"/>
        <a:buFont typeface="Wingdings" pitchFamily="2" charset="2"/>
        <a:buChar char="§"/>
        <a:defRPr sz="2800" kern="1200">
          <a:gradFill>
            <a:gsLst>
              <a:gs pos="0">
                <a:schemeClr val="tx1"/>
              </a:gs>
              <a:gs pos="86000">
                <a:schemeClr val="tx1"/>
              </a:gs>
            </a:gsLst>
            <a:lin ang="5400000" scaled="0"/>
          </a:gradFill>
          <a:latin typeface="+mn-lt"/>
          <a:ea typeface="+mn-ea"/>
          <a:cs typeface="+mn-cs"/>
        </a:defRPr>
      </a:lvl2pPr>
      <a:lvl3pPr marL="1257998" indent="-402942" algn="l" defTabSz="913716" rtl="0" eaLnBrk="1" latinLnBrk="0" hangingPunct="1">
        <a:lnSpc>
          <a:spcPct val="90000"/>
        </a:lnSpc>
        <a:spcBef>
          <a:spcPct val="20000"/>
        </a:spcBef>
        <a:buClr>
          <a:schemeClr val="tx2"/>
        </a:buClr>
        <a:buSzPct val="115000"/>
        <a:buFont typeface="Wingdings" pitchFamily="2" charset="2"/>
        <a:buChar char="§"/>
        <a:defRPr sz="2400" kern="1200">
          <a:gradFill>
            <a:gsLst>
              <a:gs pos="0">
                <a:schemeClr val="tx1"/>
              </a:gs>
              <a:gs pos="86000">
                <a:schemeClr val="tx1"/>
              </a:gs>
            </a:gsLst>
            <a:lin ang="5400000" scaled="0"/>
          </a:gradFill>
          <a:latin typeface="+mn-lt"/>
          <a:ea typeface="+mn-ea"/>
          <a:cs typeface="+mn-cs"/>
        </a:defRPr>
      </a:lvl3pPr>
      <a:lvl4pPr marL="1603821" indent="-345833" algn="l" defTabSz="913716" rtl="0" eaLnBrk="1" latinLnBrk="0" hangingPunct="1">
        <a:lnSpc>
          <a:spcPct val="90000"/>
        </a:lnSpc>
        <a:spcBef>
          <a:spcPct val="20000"/>
        </a:spcBef>
        <a:buClr>
          <a:schemeClr val="tx2"/>
        </a:buClr>
        <a:buSzPct val="115000"/>
        <a:buFont typeface="Wingdings" pitchFamily="2" charset="2"/>
        <a:buChar char="§"/>
        <a:defRPr sz="2000" kern="1200">
          <a:gradFill>
            <a:gsLst>
              <a:gs pos="0">
                <a:schemeClr val="tx1"/>
              </a:gs>
              <a:gs pos="86000">
                <a:schemeClr val="tx1"/>
              </a:gs>
            </a:gsLst>
            <a:lin ang="5400000" scaled="0"/>
          </a:gradFill>
          <a:latin typeface="+mn-lt"/>
          <a:ea typeface="+mn-ea"/>
          <a:cs typeface="+mn-cs"/>
        </a:defRPr>
      </a:lvl4pPr>
      <a:lvl5pPr marL="1940138" indent="-336309" algn="l" defTabSz="913716" rtl="0" eaLnBrk="1" latinLnBrk="0" hangingPunct="1">
        <a:lnSpc>
          <a:spcPct val="90000"/>
        </a:lnSpc>
        <a:spcBef>
          <a:spcPct val="20000"/>
        </a:spcBef>
        <a:buClr>
          <a:schemeClr val="tx2"/>
        </a:buClr>
        <a:buSzPct val="115000"/>
        <a:buFont typeface="Wingdings" pitchFamily="2" charset="2"/>
        <a:buChar char="§"/>
        <a:defRPr sz="2000" kern="1200">
          <a:gradFill>
            <a:gsLst>
              <a:gs pos="0">
                <a:schemeClr val="tx1"/>
              </a:gs>
              <a:gs pos="86000">
                <a:schemeClr val="tx1"/>
              </a:gs>
            </a:gsLst>
            <a:lin ang="5400000" scaled="0"/>
          </a:gradFill>
          <a:latin typeface="+mn-lt"/>
          <a:ea typeface="+mn-ea"/>
          <a:cs typeface="+mn-cs"/>
        </a:defRPr>
      </a:lvl5pPr>
      <a:lvl6pPr marL="2512719"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576"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434"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292" indent="-228429" algn="l" defTabSz="9137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16" rtl="0" eaLnBrk="1" latinLnBrk="0" hangingPunct="1">
        <a:defRPr sz="1867" kern="1200">
          <a:solidFill>
            <a:schemeClr val="tx1"/>
          </a:solidFill>
          <a:latin typeface="+mn-lt"/>
          <a:ea typeface="+mn-ea"/>
          <a:cs typeface="+mn-cs"/>
        </a:defRPr>
      </a:lvl1pPr>
      <a:lvl2pPr marL="456858" algn="l" defTabSz="913716" rtl="0" eaLnBrk="1" latinLnBrk="0" hangingPunct="1">
        <a:defRPr sz="1867" kern="1200">
          <a:solidFill>
            <a:schemeClr val="tx1"/>
          </a:solidFill>
          <a:latin typeface="+mn-lt"/>
          <a:ea typeface="+mn-ea"/>
          <a:cs typeface="+mn-cs"/>
        </a:defRPr>
      </a:lvl2pPr>
      <a:lvl3pPr marL="913716" algn="l" defTabSz="913716" rtl="0" eaLnBrk="1" latinLnBrk="0" hangingPunct="1">
        <a:defRPr sz="1867" kern="1200">
          <a:solidFill>
            <a:schemeClr val="tx1"/>
          </a:solidFill>
          <a:latin typeface="+mn-lt"/>
          <a:ea typeface="+mn-ea"/>
          <a:cs typeface="+mn-cs"/>
        </a:defRPr>
      </a:lvl3pPr>
      <a:lvl4pPr marL="1370574" algn="l" defTabSz="913716" rtl="0" eaLnBrk="1" latinLnBrk="0" hangingPunct="1">
        <a:defRPr sz="1867" kern="1200">
          <a:solidFill>
            <a:schemeClr val="tx1"/>
          </a:solidFill>
          <a:latin typeface="+mn-lt"/>
          <a:ea typeface="+mn-ea"/>
          <a:cs typeface="+mn-cs"/>
        </a:defRPr>
      </a:lvl4pPr>
      <a:lvl5pPr marL="1827432" algn="l" defTabSz="913716" rtl="0" eaLnBrk="1" latinLnBrk="0" hangingPunct="1">
        <a:defRPr sz="1867" kern="1200">
          <a:solidFill>
            <a:schemeClr val="tx1"/>
          </a:solidFill>
          <a:latin typeface="+mn-lt"/>
          <a:ea typeface="+mn-ea"/>
          <a:cs typeface="+mn-cs"/>
        </a:defRPr>
      </a:lvl5pPr>
      <a:lvl6pPr marL="2284290" algn="l" defTabSz="913716" rtl="0" eaLnBrk="1" latinLnBrk="0" hangingPunct="1">
        <a:defRPr sz="1867" kern="1200">
          <a:solidFill>
            <a:schemeClr val="tx1"/>
          </a:solidFill>
          <a:latin typeface="+mn-lt"/>
          <a:ea typeface="+mn-ea"/>
          <a:cs typeface="+mn-cs"/>
        </a:defRPr>
      </a:lvl6pPr>
      <a:lvl7pPr marL="2741147" algn="l" defTabSz="913716" rtl="0" eaLnBrk="1" latinLnBrk="0" hangingPunct="1">
        <a:defRPr sz="1867" kern="1200">
          <a:solidFill>
            <a:schemeClr val="tx1"/>
          </a:solidFill>
          <a:latin typeface="+mn-lt"/>
          <a:ea typeface="+mn-ea"/>
          <a:cs typeface="+mn-cs"/>
        </a:defRPr>
      </a:lvl7pPr>
      <a:lvl8pPr marL="3198004" algn="l" defTabSz="913716" rtl="0" eaLnBrk="1" latinLnBrk="0" hangingPunct="1">
        <a:defRPr sz="1867" kern="1200">
          <a:solidFill>
            <a:schemeClr val="tx1"/>
          </a:solidFill>
          <a:latin typeface="+mn-lt"/>
          <a:ea typeface="+mn-ea"/>
          <a:cs typeface="+mn-cs"/>
        </a:defRPr>
      </a:lvl8pPr>
      <a:lvl9pPr marL="3654863" algn="l" defTabSz="913716"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8" y="228605"/>
            <a:ext cx="11151917" cy="60939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519250" y="1447803"/>
            <a:ext cx="11151916" cy="200054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11220197" y="6581262"/>
            <a:ext cx="820952" cy="184666"/>
          </a:xfrm>
          <a:prstGeom prst="rect">
            <a:avLst/>
          </a:prstGeom>
        </p:spPr>
        <p:txBody>
          <a:bodyPr vert="horz" wrap="square" lIns="0" tIns="0" rIns="0" bIns="0" rtlCol="0" anchor="b" anchorCtr="0">
            <a:spAutoFit/>
          </a:bodyPr>
          <a:lstStyle>
            <a:lvl1pPr algn="r">
              <a:defRPr lang="en-US" sz="1200" kern="1200" smtClean="0">
                <a:gradFill>
                  <a:gsLst>
                    <a:gs pos="73333">
                      <a:srgbClr val="808080"/>
                    </a:gs>
                    <a:gs pos="38000">
                      <a:srgbClr val="808080"/>
                    </a:gs>
                  </a:gsLst>
                  <a:lin ang="5400000" scaled="0"/>
                </a:gradFill>
                <a:latin typeface="+mn-lt"/>
                <a:ea typeface="+mn-ea"/>
                <a:cs typeface="+mn-cs"/>
              </a:defRPr>
            </a:lvl1pPr>
          </a:lstStyle>
          <a:p>
            <a:pPr defTabSz="914178"/>
            <a:fld id="{71F47D9D-8D60-4698-A495-89D102E182A2}" type="slidenum">
              <a:rPr lang="nl-NL" smtClean="0"/>
              <a:pPr defTabSz="914178"/>
              <a:t>‹#›</a:t>
            </a:fld>
            <a:endParaRPr lang="nl-NL" dirty="0"/>
          </a:p>
        </p:txBody>
      </p:sp>
    </p:spTree>
    <p:extLst>
      <p:ext uri="{BB962C8B-B14F-4D97-AF65-F5344CB8AC3E}">
        <p14:creationId xmlns:p14="http://schemas.microsoft.com/office/powerpoint/2010/main" val="2941050531"/>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fade/>
  </p:transition>
  <p:hf hdr="0" dt="0"/>
  <p:txStyles>
    <p:titleStyle>
      <a:lvl1pPr algn="l" defTabSz="914142"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64" indent="-460264" algn="l" defTabSz="914142"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56" indent="-395194" algn="l" defTabSz="914142"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85" indent="-403129" algn="l" defTabSz="914142"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573" indent="-345993" algn="l" defTabSz="914142"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1043" indent="-336469" algn="l" defTabSz="914142"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892"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3"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4"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2" rtl="0" eaLnBrk="1" latinLnBrk="0" hangingPunct="1">
        <a:defRPr sz="1867" kern="1200">
          <a:solidFill>
            <a:schemeClr val="tx1"/>
          </a:solidFill>
          <a:latin typeface="+mn-lt"/>
          <a:ea typeface="+mn-ea"/>
          <a:cs typeface="+mn-cs"/>
        </a:defRPr>
      </a:lvl1pPr>
      <a:lvl2pPr marL="457071" algn="l" defTabSz="914142" rtl="0" eaLnBrk="1" latinLnBrk="0" hangingPunct="1">
        <a:defRPr sz="1867" kern="1200">
          <a:solidFill>
            <a:schemeClr val="tx1"/>
          </a:solidFill>
          <a:latin typeface="+mn-lt"/>
          <a:ea typeface="+mn-ea"/>
          <a:cs typeface="+mn-cs"/>
        </a:defRPr>
      </a:lvl2pPr>
      <a:lvl3pPr marL="914142" algn="l" defTabSz="914142" rtl="0" eaLnBrk="1" latinLnBrk="0" hangingPunct="1">
        <a:defRPr sz="1867" kern="1200">
          <a:solidFill>
            <a:schemeClr val="tx1"/>
          </a:solidFill>
          <a:latin typeface="+mn-lt"/>
          <a:ea typeface="+mn-ea"/>
          <a:cs typeface="+mn-cs"/>
        </a:defRPr>
      </a:lvl3pPr>
      <a:lvl4pPr marL="1371214" algn="l" defTabSz="914142" rtl="0" eaLnBrk="1" latinLnBrk="0" hangingPunct="1">
        <a:defRPr sz="1867" kern="1200">
          <a:solidFill>
            <a:schemeClr val="tx1"/>
          </a:solidFill>
          <a:latin typeface="+mn-lt"/>
          <a:ea typeface="+mn-ea"/>
          <a:cs typeface="+mn-cs"/>
        </a:defRPr>
      </a:lvl4pPr>
      <a:lvl5pPr marL="1828285" algn="l" defTabSz="914142" rtl="0" eaLnBrk="1" latinLnBrk="0" hangingPunct="1">
        <a:defRPr sz="1867" kern="1200">
          <a:solidFill>
            <a:schemeClr val="tx1"/>
          </a:solidFill>
          <a:latin typeface="+mn-lt"/>
          <a:ea typeface="+mn-ea"/>
          <a:cs typeface="+mn-cs"/>
        </a:defRPr>
      </a:lvl5pPr>
      <a:lvl6pPr marL="2285356" algn="l" defTabSz="914142" rtl="0" eaLnBrk="1" latinLnBrk="0" hangingPunct="1">
        <a:defRPr sz="1867" kern="1200">
          <a:solidFill>
            <a:schemeClr val="tx1"/>
          </a:solidFill>
          <a:latin typeface="+mn-lt"/>
          <a:ea typeface="+mn-ea"/>
          <a:cs typeface="+mn-cs"/>
        </a:defRPr>
      </a:lvl6pPr>
      <a:lvl7pPr marL="2742427" algn="l" defTabSz="914142" rtl="0" eaLnBrk="1" latinLnBrk="0" hangingPunct="1">
        <a:defRPr sz="1867" kern="1200">
          <a:solidFill>
            <a:schemeClr val="tx1"/>
          </a:solidFill>
          <a:latin typeface="+mn-lt"/>
          <a:ea typeface="+mn-ea"/>
          <a:cs typeface="+mn-cs"/>
        </a:defRPr>
      </a:lvl7pPr>
      <a:lvl8pPr marL="3199497" algn="l" defTabSz="914142" rtl="0" eaLnBrk="1" latinLnBrk="0" hangingPunct="1">
        <a:defRPr sz="1867" kern="1200">
          <a:solidFill>
            <a:schemeClr val="tx1"/>
          </a:solidFill>
          <a:latin typeface="+mn-lt"/>
          <a:ea typeface="+mn-ea"/>
          <a:cs typeface="+mn-cs"/>
        </a:defRPr>
      </a:lvl8pPr>
      <a:lvl9pPr marL="3656570" algn="l" defTabSz="914142"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bwMode="gray">
          <a:xfrm>
            <a:off x="538200" y="959621"/>
            <a:ext cx="4800000" cy="4800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5" tIns="146183" rIns="182735" bIns="146183" numCol="1" spcCol="0" rtlCol="0" fromWordArt="0" anchor="t" anchorCtr="0" forceAA="0" compatLnSpc="1">
            <a:prstTxWarp prst="textNoShape">
              <a:avLst/>
            </a:prstTxWarp>
            <a:noAutofit/>
          </a:bodyPr>
          <a:lstStyle/>
          <a:p>
            <a:pPr algn="ctr" defTabSz="931619" fontAlgn="base">
              <a:lnSpc>
                <a:spcPct val="90000"/>
              </a:lnSpc>
              <a:spcBef>
                <a:spcPct val="0"/>
              </a:spcBef>
              <a:spcAft>
                <a:spcPct val="0"/>
              </a:spcAft>
            </a:pPr>
            <a:endParaRPr lang="en-US" sz="2399" kern="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rotWithShape="1">
          <a:blip r:embed="rId3"/>
          <a:srcRect l="25153" r="21530"/>
          <a:stretch/>
        </p:blipFill>
        <p:spPr>
          <a:xfrm>
            <a:off x="6729876" y="0"/>
            <a:ext cx="5462125" cy="6858000"/>
          </a:xfrm>
          <a:prstGeom prst="rect">
            <a:avLst/>
          </a:prstGeom>
        </p:spPr>
      </p:pic>
      <p:sp>
        <p:nvSpPr>
          <p:cNvPr id="2" name="Title 1"/>
          <p:cNvSpPr>
            <a:spLocks noGrp="1"/>
          </p:cNvSpPr>
          <p:nvPr>
            <p:ph type="title"/>
          </p:nvPr>
        </p:nvSpPr>
        <p:spPr>
          <a:xfrm>
            <a:off x="711200" y="1625114"/>
            <a:ext cx="4470400" cy="2921487"/>
          </a:xfrm>
        </p:spPr>
        <p:txBody>
          <a:bodyPr>
            <a:normAutofit fontScale="90000"/>
          </a:bodyPr>
          <a:lstStyle/>
          <a:p>
            <a:r>
              <a:rPr lang="nl-NL" sz="4000" b="1" dirty="0"/>
              <a:t>Synchromodale</a:t>
            </a:r>
            <a:br>
              <a:rPr lang="nl-NL" sz="4000" b="1" dirty="0"/>
            </a:br>
            <a:r>
              <a:rPr lang="nl-NL" sz="4000" b="1" dirty="0"/>
              <a:t>community voor diepzee containers</a:t>
            </a:r>
            <a:br>
              <a:rPr lang="nl-NL" sz="4799" b="1" dirty="0"/>
            </a:br>
            <a:br>
              <a:rPr lang="nl-NL" sz="4799" b="1" dirty="0"/>
            </a:br>
            <a:r>
              <a:rPr lang="nl-NL" sz="2200" b="1" i="1" dirty="0" err="1"/>
              <a:t>Governance</a:t>
            </a:r>
            <a:r>
              <a:rPr lang="nl-NL" sz="2200" b="1" i="1" dirty="0"/>
              <a:t> modellen:</a:t>
            </a:r>
            <a:br>
              <a:rPr lang="nl-NL" sz="2200" b="1" i="1" dirty="0"/>
            </a:br>
            <a:r>
              <a:rPr lang="nl-NL" sz="2200" i="1" dirty="0"/>
              <a:t>Rapportage deliverables 3,</a:t>
            </a:r>
            <a:br>
              <a:rPr lang="nl-NL" sz="2200" i="1" dirty="0"/>
            </a:br>
            <a:r>
              <a:rPr lang="nl-NL" sz="2200" i="1" dirty="0"/>
              <a:t>Analyse kosten realisatie en onderhoud</a:t>
            </a:r>
            <a:br>
              <a:rPr lang="nl-NL" sz="2200" b="1" i="1" dirty="0"/>
            </a:br>
            <a:br>
              <a:rPr lang="nl-NL" sz="2133" dirty="0"/>
            </a:br>
            <a:br>
              <a:rPr lang="nl-NL" sz="2133" dirty="0"/>
            </a:br>
            <a:r>
              <a:rPr lang="en-US" sz="2133" dirty="0"/>
              <a:t>Ard-Jan Cieremans</a:t>
            </a:r>
            <a:br>
              <a:rPr lang="en-US" sz="2133" dirty="0"/>
            </a:br>
            <a:endParaRPr lang="en-US" sz="2133" dirty="0"/>
          </a:p>
        </p:txBody>
      </p:sp>
      <p:pic>
        <p:nvPicPr>
          <p:cNvPr id="5" name="Picture 3"/>
          <p:cNvPicPr>
            <a:picLocks noChangeAspect="1" noChangeArrowheads="1"/>
          </p:cNvPicPr>
          <p:nvPr/>
        </p:nvPicPr>
        <p:blipFill>
          <a:blip r:embed="rId4" cstate="print"/>
          <a:srcRect/>
          <a:stretch>
            <a:fillRect/>
          </a:stretch>
        </p:blipFill>
        <p:spPr bwMode="auto">
          <a:xfrm>
            <a:off x="4728600" y="5852221"/>
            <a:ext cx="609600" cy="261120"/>
          </a:xfrm>
          <a:prstGeom prst="rect">
            <a:avLst/>
          </a:prstGeom>
          <a:noFill/>
          <a:ln w="9525">
            <a:noFill/>
            <a:miter lim="800000"/>
            <a:headEnd/>
            <a:tailEnd/>
          </a:ln>
        </p:spPr>
      </p:pic>
    </p:spTree>
    <p:extLst>
      <p:ext uri="{BB962C8B-B14F-4D97-AF65-F5344CB8AC3E}">
        <p14:creationId xmlns:p14="http://schemas.microsoft.com/office/powerpoint/2010/main" val="17815378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Drie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potentiele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business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modellen</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5" name="TextBox 4"/>
          <p:cNvSpPr txBox="1"/>
          <p:nvPr/>
        </p:nvSpPr>
        <p:spPr>
          <a:xfrm>
            <a:off x="609600" y="1447800"/>
            <a:ext cx="10820400" cy="5262979"/>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Onderstaande drie business modellen zijn voor dit onderzoek in detail uitgewerkt. De drie business modellen gaan in de basis uit van gratis toegang. Voor aanvullende diensten moet worden betaald.</a:t>
            </a:r>
          </a:p>
          <a:p>
            <a:r>
              <a:rPr lang="nl-NL" dirty="0">
                <a:gradFill>
                  <a:gsLst>
                    <a:gs pos="0">
                      <a:schemeClr val="tx1"/>
                    </a:gs>
                    <a:gs pos="86000">
                      <a:schemeClr val="tx1"/>
                    </a:gs>
                  </a:gsLst>
                  <a:lin ang="5400000" scaled="0"/>
                </a:gradFill>
              </a:rPr>
              <a:t> </a:t>
            </a:r>
          </a:p>
          <a:p>
            <a:pPr marL="342900" indent="-342900">
              <a:buFont typeface="+mj-lt"/>
              <a:buAutoNum type="arabicPeriod"/>
            </a:pPr>
            <a:r>
              <a:rPr lang="nl-NL" dirty="0" err="1">
                <a:gradFill>
                  <a:gsLst>
                    <a:gs pos="0">
                      <a:schemeClr val="tx1"/>
                    </a:gs>
                    <a:gs pos="86000">
                      <a:schemeClr val="tx1"/>
                    </a:gs>
                  </a:gsLst>
                  <a:lin ang="5400000" scaled="0"/>
                </a:gradFill>
              </a:rPr>
              <a:t>Freemium</a:t>
            </a:r>
            <a:r>
              <a:rPr lang="nl-NL" dirty="0">
                <a:gradFill>
                  <a:gsLst>
                    <a:gs pos="0">
                      <a:schemeClr val="tx1"/>
                    </a:gs>
                    <a:gs pos="86000">
                      <a:schemeClr val="tx1"/>
                    </a:gs>
                  </a:gsLst>
                  <a:lin ang="5400000" scaled="0"/>
                </a:gradFill>
              </a:rPr>
              <a:t>. Gratis basis toegang. Abonnement per klant voor betaalde diensten.</a:t>
            </a:r>
          </a:p>
          <a:p>
            <a:pPr lvl="1"/>
            <a:r>
              <a:rPr lang="nl-NL" dirty="0">
                <a:gradFill>
                  <a:gsLst>
                    <a:gs pos="0">
                      <a:schemeClr val="tx1"/>
                    </a:gs>
                    <a:gs pos="86000">
                      <a:schemeClr val="tx1"/>
                    </a:gs>
                  </a:gsLst>
                  <a:lin ang="5400000" scaled="0"/>
                </a:gradFill>
              </a:rPr>
              <a:t>Drie componenten: </a:t>
            </a:r>
          </a:p>
          <a:p>
            <a:pPr marL="800100" lvl="1" indent="-342900">
              <a:buFont typeface="Arial" panose="020B0604020202020204" pitchFamily="34" charset="0"/>
              <a:buChar char="•"/>
            </a:pPr>
            <a:r>
              <a:rPr lang="nl-NL" dirty="0">
                <a:gradFill>
                  <a:gsLst>
                    <a:gs pos="0">
                      <a:schemeClr val="tx1"/>
                    </a:gs>
                    <a:gs pos="86000">
                      <a:schemeClr val="tx1"/>
                    </a:gs>
                  </a:gsLst>
                  <a:lin ang="5400000" scaled="0"/>
                </a:gradFill>
              </a:rPr>
              <a:t>Gratis algemene informatie</a:t>
            </a:r>
          </a:p>
          <a:p>
            <a:pPr marL="800100" lvl="1" indent="-342900">
              <a:buFont typeface="Arial" panose="020B0604020202020204" pitchFamily="34" charset="0"/>
              <a:buChar char="•"/>
            </a:pPr>
            <a:r>
              <a:rPr lang="nl-NL" dirty="0">
                <a:gradFill>
                  <a:gsLst>
                    <a:gs pos="0">
                      <a:schemeClr val="tx1"/>
                    </a:gs>
                    <a:gs pos="86000">
                      <a:schemeClr val="tx1"/>
                    </a:gs>
                  </a:gsLst>
                  <a:lin ang="5400000" scaled="0"/>
                </a:gradFill>
              </a:rPr>
              <a:t>Abonnement voor delen data tussen ketenpartners</a:t>
            </a:r>
          </a:p>
          <a:p>
            <a:pPr marL="800100" lvl="1" indent="-342900">
              <a:buFont typeface="Arial" panose="020B0604020202020204" pitchFamily="34" charset="0"/>
              <a:buChar char="•"/>
            </a:pPr>
            <a:r>
              <a:rPr lang="nl-NL" dirty="0">
                <a:gradFill>
                  <a:gsLst>
                    <a:gs pos="0">
                      <a:schemeClr val="tx1"/>
                    </a:gs>
                    <a:gs pos="86000">
                      <a:schemeClr val="tx1"/>
                    </a:gs>
                  </a:gsLst>
                  <a:lin ang="5400000" scaled="0"/>
                </a:gradFill>
              </a:rPr>
              <a:t>Abonnement voor afnemen live statusdata</a:t>
            </a:r>
          </a:p>
          <a:p>
            <a:pPr marL="800100" lvl="1" indent="-342900">
              <a:buFont typeface="+mj-lt"/>
              <a:buAutoNum type="arabicPeriod"/>
            </a:pPr>
            <a:endParaRPr lang="nl-NL" dirty="0">
              <a:gradFill>
                <a:gsLst>
                  <a:gs pos="0">
                    <a:schemeClr val="tx1"/>
                  </a:gs>
                  <a:gs pos="86000">
                    <a:schemeClr val="tx1"/>
                  </a:gs>
                </a:gsLst>
                <a:lin ang="5400000" scaled="0"/>
              </a:gradFill>
            </a:endParaRPr>
          </a:p>
          <a:p>
            <a:pPr marL="342900" indent="-342900">
              <a:buFont typeface="+mj-lt"/>
              <a:buAutoNum type="arabicPeriod"/>
            </a:pPr>
            <a:r>
              <a:rPr lang="nl-NL" dirty="0">
                <a:gradFill>
                  <a:gsLst>
                    <a:gs pos="0">
                      <a:schemeClr val="tx1"/>
                    </a:gs>
                    <a:gs pos="86000">
                      <a:schemeClr val="tx1"/>
                    </a:gs>
                  </a:gsLst>
                  <a:lin ang="5400000" scaled="0"/>
                </a:gradFill>
              </a:rPr>
              <a:t> </a:t>
            </a:r>
            <a:r>
              <a:rPr lang="nl-NL" dirty="0" err="1">
                <a:gradFill>
                  <a:gsLst>
                    <a:gs pos="0">
                      <a:schemeClr val="tx1"/>
                    </a:gs>
                    <a:gs pos="86000">
                      <a:schemeClr val="tx1"/>
                    </a:gs>
                  </a:gsLst>
                  <a:lin ang="5400000" scaled="0"/>
                </a:gradFill>
              </a:rPr>
              <a:t>Freemium</a:t>
            </a:r>
            <a:r>
              <a:rPr lang="nl-NL" dirty="0">
                <a:gradFill>
                  <a:gsLst>
                    <a:gs pos="0">
                      <a:schemeClr val="tx1"/>
                    </a:gs>
                    <a:gs pos="86000">
                      <a:schemeClr val="tx1"/>
                    </a:gs>
                  </a:gsLst>
                  <a:lin ang="5400000" scaled="0"/>
                </a:gradFill>
              </a:rPr>
              <a:t>. Gratis basis toegang. Abonnement per gebruiker</a:t>
            </a:r>
          </a:p>
          <a:p>
            <a:pPr lvl="1"/>
            <a:r>
              <a:rPr lang="nl-NL" dirty="0">
                <a:gradFill>
                  <a:gsLst>
                    <a:gs pos="0">
                      <a:schemeClr val="tx1"/>
                    </a:gs>
                    <a:gs pos="86000">
                      <a:schemeClr val="tx1"/>
                    </a:gs>
                  </a:gsLst>
                  <a:lin ang="5400000" scaled="0"/>
                </a:gradFill>
              </a:rPr>
              <a:t>Twee componenten: </a:t>
            </a:r>
          </a:p>
          <a:p>
            <a:pPr marL="800100" lvl="1" indent="-342900">
              <a:buFont typeface="Arial" panose="020B0604020202020204" pitchFamily="34" charset="0"/>
              <a:buChar char="•"/>
            </a:pPr>
            <a:r>
              <a:rPr lang="nl-NL" dirty="0">
                <a:gradFill>
                  <a:gsLst>
                    <a:gs pos="0">
                      <a:schemeClr val="tx1"/>
                    </a:gs>
                    <a:gs pos="86000">
                      <a:schemeClr val="tx1"/>
                    </a:gs>
                  </a:gsLst>
                  <a:lin ang="5400000" scaled="0"/>
                </a:gradFill>
              </a:rPr>
              <a:t>Gratis algemene informatie</a:t>
            </a:r>
          </a:p>
          <a:p>
            <a:pPr marL="800100" lvl="1" indent="-342900">
              <a:buFont typeface="Arial" panose="020B0604020202020204" pitchFamily="34" charset="0"/>
              <a:buChar char="•"/>
            </a:pPr>
            <a:r>
              <a:rPr lang="nl-NL" dirty="0">
                <a:gradFill>
                  <a:gsLst>
                    <a:gs pos="0">
                      <a:schemeClr val="tx1"/>
                    </a:gs>
                    <a:gs pos="86000">
                      <a:schemeClr val="tx1"/>
                    </a:gs>
                  </a:gsLst>
                  <a:lin ang="5400000" scaled="0"/>
                </a:gradFill>
              </a:rPr>
              <a:t>Abonnement voor delen data en afnemen live statusdata</a:t>
            </a:r>
          </a:p>
          <a:p>
            <a:pPr marL="800100" lvl="1" indent="-342900">
              <a:buFont typeface="+mj-lt"/>
              <a:buAutoNum type="arabicPeriod"/>
            </a:pPr>
            <a:endParaRPr lang="nl-NL" dirty="0">
              <a:gradFill>
                <a:gsLst>
                  <a:gs pos="0">
                    <a:schemeClr val="tx1"/>
                  </a:gs>
                  <a:gs pos="86000">
                    <a:schemeClr val="tx1"/>
                  </a:gs>
                </a:gsLst>
                <a:lin ang="5400000" scaled="0"/>
              </a:gradFill>
            </a:endParaRPr>
          </a:p>
          <a:p>
            <a:pPr marL="342900" indent="-342900">
              <a:buFont typeface="+mj-lt"/>
              <a:buAutoNum type="arabicPeriod"/>
            </a:pPr>
            <a:r>
              <a:rPr lang="nl-NL" dirty="0">
                <a:gradFill>
                  <a:gsLst>
                    <a:gs pos="0">
                      <a:schemeClr val="tx1"/>
                    </a:gs>
                    <a:gs pos="86000">
                      <a:schemeClr val="tx1"/>
                    </a:gs>
                  </a:gsLst>
                  <a:lin ang="5400000" scaled="0"/>
                </a:gradFill>
              </a:rPr>
              <a:t> </a:t>
            </a:r>
            <a:r>
              <a:rPr lang="nl-NL" dirty="0" err="1">
                <a:gradFill>
                  <a:gsLst>
                    <a:gs pos="0">
                      <a:schemeClr val="tx1"/>
                    </a:gs>
                    <a:gs pos="86000">
                      <a:schemeClr val="tx1"/>
                    </a:gs>
                  </a:gsLst>
                  <a:lin ang="5400000" scaled="0"/>
                </a:gradFill>
              </a:rPr>
              <a:t>Freemium</a:t>
            </a:r>
            <a:r>
              <a:rPr lang="nl-NL" dirty="0">
                <a:gradFill>
                  <a:gsLst>
                    <a:gs pos="0">
                      <a:schemeClr val="tx1"/>
                    </a:gs>
                    <a:gs pos="86000">
                      <a:schemeClr val="tx1"/>
                    </a:gs>
                  </a:gsLst>
                  <a:lin ang="5400000" scaled="0"/>
                </a:gradFill>
              </a:rPr>
              <a:t>, betalen per boeking. Gratis basis toegang. Fee per boeking.</a:t>
            </a:r>
          </a:p>
          <a:p>
            <a:pPr lvl="1"/>
            <a:r>
              <a:rPr lang="nl-NL" dirty="0">
                <a:gradFill>
                  <a:gsLst>
                    <a:gs pos="0">
                      <a:schemeClr val="tx1"/>
                    </a:gs>
                    <a:gs pos="86000">
                      <a:schemeClr val="tx1"/>
                    </a:gs>
                  </a:gsLst>
                  <a:lin ang="5400000" scaled="0"/>
                </a:gradFill>
              </a:rPr>
              <a:t>Twee componenten: </a:t>
            </a:r>
          </a:p>
          <a:p>
            <a:pPr marL="800100" lvl="1" indent="-342900">
              <a:buFont typeface="Arial" panose="020B0604020202020204" pitchFamily="34" charset="0"/>
              <a:buChar char="•"/>
            </a:pPr>
            <a:r>
              <a:rPr lang="nl-NL" dirty="0">
                <a:gradFill>
                  <a:gsLst>
                    <a:gs pos="0">
                      <a:schemeClr val="tx1"/>
                    </a:gs>
                    <a:gs pos="86000">
                      <a:schemeClr val="tx1"/>
                    </a:gs>
                  </a:gsLst>
                  <a:lin ang="5400000" scaled="0"/>
                </a:gradFill>
              </a:rPr>
              <a:t>Gratis algemene informatie, delen data en afnemen live status data</a:t>
            </a:r>
          </a:p>
          <a:p>
            <a:pPr marL="800100" lvl="1" indent="-342900">
              <a:buFont typeface="Arial" panose="020B0604020202020204" pitchFamily="34" charset="0"/>
              <a:buChar char="•"/>
            </a:pPr>
            <a:r>
              <a:rPr lang="nl-NL" dirty="0">
                <a:gradFill>
                  <a:gsLst>
                    <a:gs pos="0">
                      <a:schemeClr val="tx1"/>
                    </a:gs>
                    <a:gs pos="86000">
                      <a:schemeClr val="tx1"/>
                    </a:gs>
                  </a:gsLst>
                  <a:lin ang="5400000" scaled="0"/>
                </a:gradFill>
              </a:rPr>
              <a:t>Fee betalen per boeking</a:t>
            </a:r>
          </a:p>
          <a:p>
            <a:pPr marL="342900" indent="-342900">
              <a:buFont typeface="+mj-lt"/>
              <a:buAutoNum type="arabicPeriod" startAt="3"/>
            </a:pPr>
            <a:endParaRPr lang="nl-NL"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7756461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Netwerkeffecten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a:t>
            </a:r>
          </a:p>
        </p:txBody>
      </p:sp>
      <p:sp>
        <p:nvSpPr>
          <p:cNvPr id="14" name="TextBox 13"/>
          <p:cNvSpPr txBox="1"/>
          <p:nvPr/>
        </p:nvSpPr>
        <p:spPr>
          <a:xfrm>
            <a:off x="501615" y="1371600"/>
            <a:ext cx="10820400" cy="6370975"/>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In het business model wordt gerekend met de volgende netwerk effecten:</a:t>
            </a:r>
          </a:p>
          <a:p>
            <a:endParaRPr lang="nl-NL" dirty="0">
              <a:gradFill>
                <a:gsLst>
                  <a:gs pos="0">
                    <a:schemeClr val="tx1"/>
                  </a:gs>
                  <a:gs pos="86000">
                    <a:schemeClr val="tx1"/>
                  </a:gs>
                </a:gsLst>
                <a:lin ang="5400000" scaled="0"/>
              </a:gradFill>
            </a:endParaRPr>
          </a:p>
          <a:p>
            <a:pPr marL="285750" indent="-285750">
              <a:buFont typeface="Arial" panose="020B0604020202020204" pitchFamily="34" charset="0"/>
              <a:buChar char="•"/>
            </a:pPr>
            <a:r>
              <a:rPr lang="nl-NL" dirty="0">
                <a:gradFill>
                  <a:gsLst>
                    <a:gs pos="0">
                      <a:schemeClr val="tx1"/>
                    </a:gs>
                    <a:gs pos="86000">
                      <a:schemeClr val="tx1"/>
                    </a:gs>
                  </a:gsLst>
                  <a:lin ang="5400000" scaled="0"/>
                </a:gradFill>
              </a:rPr>
              <a:t>Cross-side-netwerkeffect</a:t>
            </a:r>
          </a:p>
          <a:p>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Verladers en logistiek dienstverleners zullen elkaar over en weer aantrekken om aan te sluiten bij de community door:</a:t>
            </a:r>
          </a:p>
          <a:p>
            <a:pPr marL="285750" indent="-285750">
              <a:buFontTx/>
              <a:buChar char="-"/>
            </a:pPr>
            <a:r>
              <a:rPr lang="nl-NL" dirty="0">
                <a:gradFill>
                  <a:gsLst>
                    <a:gs pos="0">
                      <a:schemeClr val="tx1"/>
                    </a:gs>
                    <a:gs pos="86000">
                      <a:schemeClr val="tx1"/>
                    </a:gs>
                  </a:gsLst>
                  <a:lin ang="5400000" scaled="0"/>
                </a:gradFill>
              </a:rPr>
              <a:t>Input voor opstellen planning op tactisch en operationeel niveau, scenario analyses</a:t>
            </a:r>
          </a:p>
          <a:p>
            <a:pPr marL="285750" indent="-285750">
              <a:buFontTx/>
              <a:buChar char="-"/>
            </a:pPr>
            <a:r>
              <a:rPr lang="nl-NL" dirty="0">
                <a:gradFill>
                  <a:gsLst>
                    <a:gs pos="0">
                      <a:schemeClr val="tx1"/>
                    </a:gs>
                    <a:gs pos="86000">
                      <a:schemeClr val="tx1"/>
                    </a:gs>
                  </a:gsLst>
                  <a:lin ang="5400000" scaled="0"/>
                </a:gradFill>
              </a:rPr>
              <a:t>De mogelijkheid om onderling eenvoudig data uit te wisselen via de community</a:t>
            </a:r>
          </a:p>
          <a:p>
            <a:pPr marL="285750" indent="-285750">
              <a:buFontTx/>
              <a:buChar char="-"/>
            </a:pPr>
            <a:r>
              <a:rPr lang="nl-NL" dirty="0">
                <a:gradFill>
                  <a:gsLst>
                    <a:gs pos="0">
                      <a:schemeClr val="tx1"/>
                    </a:gs>
                    <a:gs pos="86000">
                      <a:schemeClr val="tx1"/>
                    </a:gs>
                  </a:gsLst>
                  <a:lin ang="5400000" scaled="0"/>
                </a:gradFill>
              </a:rPr>
              <a:t>Inzicht in status informatie container transport</a:t>
            </a:r>
          </a:p>
          <a:p>
            <a:endParaRPr lang="nl-NL" dirty="0">
              <a:gradFill>
                <a:gsLst>
                  <a:gs pos="0">
                    <a:schemeClr val="tx1"/>
                  </a:gs>
                  <a:gs pos="86000">
                    <a:schemeClr val="tx1"/>
                  </a:gs>
                </a:gsLst>
                <a:lin ang="5400000" scaled="0"/>
              </a:gradFill>
            </a:endParaRPr>
          </a:p>
          <a:p>
            <a:pPr marL="285750" indent="-285750">
              <a:buFont typeface="Symbol" panose="05050102010706020507" pitchFamily="18" charset="2"/>
              <a:buChar char="Þ"/>
            </a:pPr>
            <a:r>
              <a:rPr lang="nl-NL" dirty="0">
                <a:gradFill>
                  <a:gsLst>
                    <a:gs pos="0">
                      <a:schemeClr val="tx1"/>
                    </a:gs>
                    <a:gs pos="86000">
                      <a:schemeClr val="tx1"/>
                    </a:gs>
                  </a:gsLst>
                  <a:lin ang="5400000" scaled="0"/>
                </a:gradFill>
              </a:rPr>
              <a:t>Verladers die aansluiten zullen hun logistiek dienstverleners vragen om data uit te wisselen via de community</a:t>
            </a:r>
          </a:p>
          <a:p>
            <a:pPr marL="285750" indent="-285750">
              <a:buFont typeface="Symbol" panose="05050102010706020507" pitchFamily="18" charset="2"/>
              <a:buChar char="Þ"/>
            </a:pPr>
            <a:r>
              <a:rPr lang="nl-NL" dirty="0">
                <a:gradFill>
                  <a:gsLst>
                    <a:gs pos="0">
                      <a:schemeClr val="tx1"/>
                    </a:gs>
                    <a:gs pos="86000">
                      <a:schemeClr val="tx1"/>
                    </a:gs>
                  </a:gsLst>
                  <a:lin ang="5400000" scaled="0"/>
                </a:gradFill>
              </a:rPr>
              <a:t>Logistiek dienstverleners zullen verladers en ketenrelaties vragen om data uit te wisselen via de community. Via de community kunnen logistiek dienstverleners extra toegevoegde waarde bieden door de koppeling aan live status data.</a:t>
            </a:r>
          </a:p>
          <a:p>
            <a:pPr marL="285750" indent="-285750">
              <a:buFont typeface="Symbol" panose="05050102010706020507" pitchFamily="18" charset="2"/>
              <a:buChar char="Þ"/>
            </a:pPr>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Same-side-netwerkeffect</a:t>
            </a:r>
          </a:p>
          <a:p>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Het </a:t>
            </a:r>
            <a:r>
              <a:rPr lang="nl-NL" dirty="0" err="1">
                <a:gradFill>
                  <a:gsLst>
                    <a:gs pos="0">
                      <a:schemeClr val="tx1"/>
                    </a:gs>
                    <a:gs pos="86000">
                      <a:schemeClr val="tx1"/>
                    </a:gs>
                  </a:gsLst>
                  <a:lin ang="5400000" scaled="0"/>
                </a:gradFill>
              </a:rPr>
              <a:t>same</a:t>
            </a:r>
            <a:r>
              <a:rPr lang="nl-NL" dirty="0">
                <a:gradFill>
                  <a:gsLst>
                    <a:gs pos="0">
                      <a:schemeClr val="tx1"/>
                    </a:gs>
                    <a:gs pos="86000">
                      <a:schemeClr val="tx1"/>
                    </a:gs>
                  </a:gsLst>
                  <a:lin ang="5400000" scaled="0"/>
                </a:gradFill>
              </a:rPr>
              <a:t>-side-netwerkeffect is beperkt. Logistiek dienstverleners in de zelfde positie in de keten zullen elkaar niet direct in het community systeem betrekken. Verladers kunnen wel met elkaar </a:t>
            </a:r>
            <a:r>
              <a:rPr lang="nl-NL" dirty="0" err="1">
                <a:gradFill>
                  <a:gsLst>
                    <a:gs pos="0">
                      <a:schemeClr val="tx1"/>
                    </a:gs>
                    <a:gs pos="86000">
                      <a:schemeClr val="tx1"/>
                    </a:gs>
                  </a:gsLst>
                  <a:lin ang="5400000" scaled="0"/>
                </a:gradFill>
              </a:rPr>
              <a:t>elkaar</a:t>
            </a:r>
            <a:r>
              <a:rPr lang="nl-NL" dirty="0">
                <a:gradFill>
                  <a:gsLst>
                    <a:gs pos="0">
                      <a:schemeClr val="tx1"/>
                    </a:gs>
                    <a:gs pos="86000">
                      <a:schemeClr val="tx1"/>
                    </a:gs>
                  </a:gsLst>
                  <a:lin ang="5400000" scaled="0"/>
                </a:gradFill>
              </a:rPr>
              <a:t> data uitwisselen voor analyse voor samenwerking.    </a:t>
            </a:r>
          </a:p>
          <a:p>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 </a:t>
            </a:r>
          </a:p>
          <a:p>
            <a:pPr marL="342900" indent="-342900">
              <a:buFont typeface="+mj-lt"/>
              <a:buAutoNum type="arabicPeriod" startAt="3"/>
            </a:pPr>
            <a:endParaRPr lang="nl-NL"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446158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Doorrekening</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Uitgangspunten</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14" name="TextBox 13"/>
          <p:cNvSpPr txBox="1"/>
          <p:nvPr/>
        </p:nvSpPr>
        <p:spPr>
          <a:xfrm>
            <a:off x="501615" y="1371600"/>
            <a:ext cx="10820400" cy="5816977"/>
          </a:xfrm>
          <a:prstGeom prst="rect">
            <a:avLst/>
          </a:prstGeom>
          <a:noFill/>
        </p:spPr>
        <p:txBody>
          <a:bodyPr wrap="square" lIns="0" tIns="0" rIns="0" bIns="0" rtlCol="0">
            <a:spAutoFit/>
          </a:bodyPr>
          <a:lstStyle/>
          <a:p>
            <a:pPr marL="342900" indent="-342900">
              <a:buFont typeface="+mj-lt"/>
              <a:buAutoNum type="arabicPeriod"/>
            </a:pPr>
            <a:r>
              <a:rPr lang="nl-NL" dirty="0">
                <a:gradFill>
                  <a:gsLst>
                    <a:gs pos="0">
                      <a:schemeClr val="tx1"/>
                    </a:gs>
                    <a:gs pos="86000">
                      <a:schemeClr val="tx1"/>
                    </a:gs>
                  </a:gsLst>
                  <a:lin ang="5400000" scaled="0"/>
                </a:gradFill>
              </a:rPr>
              <a:t>Realisatie op een bestaand </a:t>
            </a:r>
            <a:r>
              <a:rPr lang="nl-NL" dirty="0" err="1">
                <a:gradFill>
                  <a:gsLst>
                    <a:gs pos="0">
                      <a:schemeClr val="tx1"/>
                    </a:gs>
                    <a:gs pos="86000">
                      <a:schemeClr val="tx1"/>
                    </a:gs>
                  </a:gsLst>
                  <a:lin ang="5400000" scaled="0"/>
                </a:gradFill>
              </a:rPr>
              <a:t>cloud</a:t>
            </a:r>
            <a:r>
              <a:rPr lang="nl-NL" dirty="0">
                <a:gradFill>
                  <a:gsLst>
                    <a:gs pos="0">
                      <a:schemeClr val="tx1"/>
                    </a:gs>
                    <a:gs pos="86000">
                      <a:schemeClr val="tx1"/>
                    </a:gs>
                  </a:gsLst>
                  <a:lin ang="5400000" scaled="0"/>
                </a:gradFill>
              </a:rPr>
              <a:t>-platform. Gebruik van beschikbare componenten voor ontwikkelen van het platform. Bijvoorbeeld </a:t>
            </a:r>
            <a:r>
              <a:rPr lang="nl-NL" dirty="0" err="1">
                <a:gradFill>
                  <a:gsLst>
                    <a:gs pos="0">
                      <a:schemeClr val="tx1"/>
                    </a:gs>
                    <a:gs pos="86000">
                      <a:schemeClr val="tx1"/>
                    </a:gs>
                  </a:gsLst>
                  <a:lin ang="5400000" scaled="0"/>
                </a:gradFill>
              </a:rPr>
              <a:t>oracle</a:t>
            </a:r>
            <a:r>
              <a:rPr lang="nl-NL" dirty="0">
                <a:gradFill>
                  <a:gsLst>
                    <a:gs pos="0">
                      <a:schemeClr val="tx1"/>
                    </a:gs>
                    <a:gs pos="86000">
                      <a:schemeClr val="tx1"/>
                    </a:gs>
                  </a:gsLst>
                  <a:lin ang="5400000" scaled="0"/>
                </a:gradFill>
              </a:rPr>
              <a:t> </a:t>
            </a:r>
            <a:r>
              <a:rPr lang="nl-NL" dirty="0" err="1">
                <a:gradFill>
                  <a:gsLst>
                    <a:gs pos="0">
                      <a:schemeClr val="tx1"/>
                    </a:gs>
                    <a:gs pos="86000">
                      <a:schemeClr val="tx1"/>
                    </a:gs>
                  </a:gsLst>
                  <a:lin ang="5400000" scaled="0"/>
                </a:gradFill>
              </a:rPr>
              <a:t>cloud</a:t>
            </a:r>
            <a:r>
              <a:rPr lang="nl-NL" dirty="0">
                <a:gradFill>
                  <a:gsLst>
                    <a:gs pos="0">
                      <a:schemeClr val="tx1"/>
                    </a:gs>
                    <a:gs pos="86000">
                      <a:schemeClr val="tx1"/>
                    </a:gs>
                  </a:gsLst>
                  <a:lin ang="5400000" scaled="0"/>
                </a:gradFill>
              </a:rPr>
              <a:t>, Amazon, Google</a:t>
            </a:r>
          </a:p>
          <a:p>
            <a:pPr marL="285750" indent="-285750">
              <a:buFont typeface="Arial" panose="020B0604020202020204" pitchFamily="34" charset="0"/>
              <a:buChar char="•"/>
            </a:pPr>
            <a:endParaRPr lang="nl-NL" dirty="0">
              <a:gradFill>
                <a:gsLst>
                  <a:gs pos="0">
                    <a:schemeClr val="tx1"/>
                  </a:gs>
                  <a:gs pos="86000">
                    <a:schemeClr val="tx1"/>
                  </a:gs>
                </a:gsLst>
                <a:lin ang="5400000" scaled="0"/>
              </a:gradFill>
            </a:endParaRPr>
          </a:p>
          <a:p>
            <a:pPr marL="285750" indent="-285750">
              <a:buFont typeface="Arial" panose="020B0604020202020204" pitchFamily="34" charset="0"/>
              <a:buChar char="•"/>
            </a:pPr>
            <a:endParaRPr lang="nl-NL" dirty="0">
              <a:gradFill>
                <a:gsLst>
                  <a:gs pos="0">
                    <a:schemeClr val="tx1"/>
                  </a:gs>
                  <a:gs pos="86000">
                    <a:schemeClr val="tx1"/>
                  </a:gs>
                </a:gsLst>
                <a:lin ang="5400000" scaled="0"/>
              </a:gradFill>
            </a:endParaRPr>
          </a:p>
          <a:p>
            <a:pPr marL="342900" indent="-342900">
              <a:buFont typeface="+mj-lt"/>
              <a:buAutoNum type="arabicPeriod" startAt="2"/>
            </a:pPr>
            <a:r>
              <a:rPr lang="nl-NL" dirty="0">
                <a:gradFill>
                  <a:gsLst>
                    <a:gs pos="0">
                      <a:schemeClr val="tx1"/>
                    </a:gs>
                    <a:gs pos="86000">
                      <a:schemeClr val="tx1"/>
                    </a:gs>
                  </a:gsLst>
                  <a:lin ang="5400000" scaled="0"/>
                </a:gradFill>
              </a:rPr>
              <a:t>Systeemkosten van het </a:t>
            </a:r>
            <a:r>
              <a:rPr lang="nl-NL" dirty="0" err="1">
                <a:gradFill>
                  <a:gsLst>
                    <a:gs pos="0">
                      <a:schemeClr val="tx1"/>
                    </a:gs>
                    <a:gs pos="86000">
                      <a:schemeClr val="tx1"/>
                    </a:gs>
                  </a:gsLst>
                  <a:lin ang="5400000" scaled="0"/>
                </a:gradFill>
              </a:rPr>
              <a:t>cloudplatform</a:t>
            </a:r>
            <a:r>
              <a:rPr lang="nl-NL" dirty="0">
                <a:gradFill>
                  <a:gsLst>
                    <a:gs pos="0">
                      <a:schemeClr val="tx1"/>
                    </a:gs>
                    <a:gs pos="86000">
                      <a:schemeClr val="tx1"/>
                    </a:gs>
                  </a:gsLst>
                  <a:lin ang="5400000" scaled="0"/>
                </a:gradFill>
              </a:rPr>
              <a:t> worden door de Cloud leverancier doorbelast op basis van:</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Vast bedrag ……. .</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Volume (</a:t>
            </a:r>
            <a:r>
              <a:rPr lang="nl-NL" dirty="0" err="1">
                <a:gradFill>
                  <a:gsLst>
                    <a:gs pos="0">
                      <a:schemeClr val="tx1"/>
                    </a:gs>
                    <a:gs pos="86000">
                      <a:schemeClr val="tx1"/>
                    </a:gs>
                  </a:gsLst>
                  <a:lin ang="5400000" scaled="0"/>
                </a:gradFill>
              </a:rPr>
              <a:t>Gb</a:t>
            </a:r>
            <a:r>
              <a:rPr lang="nl-NL" dirty="0">
                <a:gradFill>
                  <a:gsLst>
                    <a:gs pos="0">
                      <a:schemeClr val="tx1"/>
                    </a:gs>
                    <a:gs pos="86000">
                      <a:schemeClr val="tx1"/>
                    </a:gs>
                  </a:gsLst>
                  <a:lin ang="5400000" scaled="0"/>
                </a:gradFill>
              </a:rPr>
              <a:t>) data opslag.</a:t>
            </a:r>
          </a:p>
          <a:p>
            <a:pPr marL="742950" lvl="1" indent="-285750">
              <a:buFont typeface="Arial" panose="020B0604020202020204" pitchFamily="34" charset="0"/>
              <a:buChar char="•"/>
            </a:pPr>
            <a:r>
              <a:rPr lang="nl-NL" dirty="0" err="1">
                <a:gradFill>
                  <a:gsLst>
                    <a:gs pos="0">
                      <a:schemeClr val="tx1"/>
                    </a:gs>
                    <a:gs pos="86000">
                      <a:schemeClr val="tx1"/>
                    </a:gs>
                  </a:gsLst>
                  <a:lin ang="5400000" scaled="0"/>
                </a:gradFill>
              </a:rPr>
              <a:t>Vollume</a:t>
            </a:r>
            <a:r>
              <a:rPr lang="nl-NL" dirty="0">
                <a:gradFill>
                  <a:gsLst>
                    <a:gs pos="0">
                      <a:schemeClr val="tx1"/>
                    </a:gs>
                    <a:gs pos="86000">
                      <a:schemeClr val="tx1"/>
                    </a:gs>
                  </a:gsLst>
                  <a:lin ang="5400000" scaled="0"/>
                </a:gradFill>
              </a:rPr>
              <a:t> (</a:t>
            </a:r>
            <a:r>
              <a:rPr lang="nl-NL" dirty="0" err="1">
                <a:gradFill>
                  <a:gsLst>
                    <a:gs pos="0">
                      <a:schemeClr val="tx1"/>
                    </a:gs>
                    <a:gs pos="86000">
                      <a:schemeClr val="tx1"/>
                    </a:gs>
                  </a:gsLst>
                  <a:lin ang="5400000" scaled="0"/>
                </a:gradFill>
              </a:rPr>
              <a:t>Gb</a:t>
            </a:r>
            <a:r>
              <a:rPr lang="nl-NL" dirty="0">
                <a:gradFill>
                  <a:gsLst>
                    <a:gs pos="0">
                      <a:schemeClr val="tx1"/>
                    </a:gs>
                    <a:gs pos="86000">
                      <a:schemeClr val="tx1"/>
                    </a:gs>
                  </a:gsLst>
                  <a:lin ang="5400000" scaled="0"/>
                </a:gradFill>
              </a:rPr>
              <a:t>) datacommunicatie</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Per gebruiker ……. .</a:t>
            </a:r>
          </a:p>
          <a:p>
            <a:pPr marL="742950" lvl="1" indent="-285750">
              <a:buFont typeface="Arial" panose="020B0604020202020204" pitchFamily="34" charset="0"/>
              <a:buChar char="•"/>
            </a:pPr>
            <a:endParaRPr lang="nl-NL" dirty="0">
              <a:gradFill>
                <a:gsLst>
                  <a:gs pos="0">
                    <a:schemeClr val="tx1"/>
                  </a:gs>
                  <a:gs pos="86000">
                    <a:schemeClr val="tx1"/>
                  </a:gs>
                </a:gsLst>
                <a:lin ang="5400000" scaled="0"/>
              </a:gradFill>
            </a:endParaRPr>
          </a:p>
          <a:p>
            <a:pPr marL="342900" indent="-342900">
              <a:buFont typeface="+mj-lt"/>
              <a:buAutoNum type="arabicPeriod" startAt="2"/>
            </a:pPr>
            <a:r>
              <a:rPr lang="nl-NL" dirty="0">
                <a:gradFill>
                  <a:gsLst>
                    <a:gs pos="0">
                      <a:schemeClr val="tx1"/>
                    </a:gs>
                    <a:gs pos="86000">
                      <a:schemeClr val="tx1"/>
                    </a:gs>
                  </a:gsLst>
                  <a:lin ang="5400000" scaled="0"/>
                </a:gradFill>
              </a:rPr>
              <a:t>Organisatiebezetting:</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Community manager (parttime, 3 dagen per week) </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Functionele community expert(s). Doorontwikkeling/finetunen platformfunctionaliteit, algoritmen  </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Servicedesk. Beantwoorden vragen, oplossen storingen. Bezetting groeit mee met community.</a:t>
            </a:r>
          </a:p>
          <a:p>
            <a:pPr marL="742950" lvl="1" indent="-285750">
              <a:buFont typeface="Arial" panose="020B0604020202020204" pitchFamily="34" charset="0"/>
              <a:buChar char="•"/>
            </a:pPr>
            <a:endParaRPr lang="nl-NL" dirty="0">
              <a:gradFill>
                <a:gsLst>
                  <a:gs pos="0">
                    <a:schemeClr val="tx1"/>
                  </a:gs>
                  <a:gs pos="86000">
                    <a:schemeClr val="tx1"/>
                  </a:gs>
                </a:gsLst>
                <a:lin ang="5400000" scaled="0"/>
              </a:gradFill>
            </a:endParaRPr>
          </a:p>
          <a:p>
            <a:pPr marL="342900" indent="-342900">
              <a:buFont typeface="+mj-lt"/>
              <a:buAutoNum type="arabicPeriod" startAt="2"/>
            </a:pPr>
            <a:r>
              <a:rPr lang="nl-NL" dirty="0">
                <a:gradFill>
                  <a:gsLst>
                    <a:gs pos="0">
                      <a:schemeClr val="tx1"/>
                    </a:gs>
                    <a:gs pos="86000">
                      <a:schemeClr val="tx1"/>
                    </a:gs>
                  </a:gsLst>
                  <a:lin ang="5400000" scaled="0"/>
                </a:gradFill>
              </a:rPr>
              <a:t>Operationele kosten</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Marketing (% van de omzet)</a:t>
            </a:r>
          </a:p>
          <a:p>
            <a:pPr marL="742950" lvl="1" indent="-285750">
              <a:buFont typeface="Arial" panose="020B0604020202020204" pitchFamily="34" charset="0"/>
              <a:buChar char="•"/>
            </a:pPr>
            <a:r>
              <a:rPr lang="nl-NL" dirty="0">
                <a:gradFill>
                  <a:gsLst>
                    <a:gs pos="0">
                      <a:schemeClr val="tx1"/>
                    </a:gs>
                    <a:gs pos="86000">
                      <a:schemeClr val="tx1"/>
                    </a:gs>
                  </a:gsLst>
                  <a:lin ang="5400000" scaled="0"/>
                </a:gradFill>
              </a:rPr>
              <a:t>Overig (% exploitatiekosten).</a:t>
            </a:r>
          </a:p>
          <a:p>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 </a:t>
            </a:r>
          </a:p>
          <a:p>
            <a:pPr marL="342900" indent="-342900">
              <a:buFont typeface="+mj-lt"/>
              <a:buAutoNum type="arabicPeriod" startAt="3"/>
            </a:pPr>
            <a:endParaRPr lang="nl-NL"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5032220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Potentiele</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markt</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pic>
        <p:nvPicPr>
          <p:cNvPr id="2" name="Picture 1"/>
          <p:cNvPicPr>
            <a:picLocks noChangeAspect="1"/>
          </p:cNvPicPr>
          <p:nvPr/>
        </p:nvPicPr>
        <p:blipFill>
          <a:blip r:embed="rId2"/>
          <a:stretch>
            <a:fillRect/>
          </a:stretch>
        </p:blipFill>
        <p:spPr>
          <a:xfrm>
            <a:off x="5943600" y="1905000"/>
            <a:ext cx="5450389" cy="379844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37594823"/>
              </p:ext>
            </p:extLst>
          </p:nvPr>
        </p:nvGraphicFramePr>
        <p:xfrm>
          <a:off x="609600" y="2209800"/>
          <a:ext cx="3352800" cy="990600"/>
        </p:xfrm>
        <a:graphic>
          <a:graphicData uri="http://schemas.openxmlformats.org/drawingml/2006/table">
            <a:tbl>
              <a:tblPr>
                <a:tableStyleId>{3C2FFA5D-87B4-456A-9821-1D502468CF0F}</a:tableStyleId>
              </a:tblPr>
              <a:tblGrid>
                <a:gridCol w="2654961">
                  <a:extLst>
                    <a:ext uri="{9D8B030D-6E8A-4147-A177-3AD203B41FA5}">
                      <a16:colId xmlns:a16="http://schemas.microsoft.com/office/drawing/2014/main" val="2805948149"/>
                    </a:ext>
                  </a:extLst>
                </a:gridCol>
                <a:gridCol w="697839">
                  <a:extLst>
                    <a:ext uri="{9D8B030D-6E8A-4147-A177-3AD203B41FA5}">
                      <a16:colId xmlns:a16="http://schemas.microsoft.com/office/drawing/2014/main" val="2135674000"/>
                    </a:ext>
                  </a:extLst>
                </a:gridCol>
              </a:tblGrid>
              <a:tr h="228600">
                <a:tc>
                  <a:txBody>
                    <a:bodyPr/>
                    <a:lstStyle/>
                    <a:p>
                      <a:pPr algn="l" fontAlgn="b"/>
                      <a:r>
                        <a:rPr lang="nl-NL" sz="1100" b="1" u="none" strike="noStrike" dirty="0">
                          <a:effectLst/>
                        </a:rPr>
                        <a:t>Containers Nederland 2015</a:t>
                      </a:r>
                      <a:endParaRPr lang="nl-NL"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l-NL" sz="1100" b="1" u="none" strike="noStrike" dirty="0">
                          <a:effectLst/>
                        </a:rPr>
                        <a:t>Rotterdam</a:t>
                      </a:r>
                      <a:endParaRPr lang="nl-NL"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4744381"/>
                  </a:ext>
                </a:extLst>
              </a:tr>
              <a:tr h="190500">
                <a:tc>
                  <a:txBody>
                    <a:bodyPr/>
                    <a:lstStyle/>
                    <a:p>
                      <a:pPr algn="l" fontAlgn="b"/>
                      <a:r>
                        <a:rPr lang="nl-NL" sz="1100" u="none" strike="noStrike" dirty="0">
                          <a:effectLst/>
                        </a:rPr>
                        <a:t>Binnenvaart</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3.042.000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317075"/>
                  </a:ext>
                </a:extLst>
              </a:tr>
              <a:tr h="190500">
                <a:tc>
                  <a:txBody>
                    <a:bodyPr/>
                    <a:lstStyle/>
                    <a:p>
                      <a:pPr algn="l" fontAlgn="b"/>
                      <a:r>
                        <a:rPr lang="nl-NL" sz="1100" u="none" strike="noStrike" dirty="0">
                          <a:effectLst/>
                        </a:rPr>
                        <a:t>Spoorvervoer</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884.000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1508677"/>
                  </a:ext>
                </a:extLst>
              </a:tr>
              <a:tr h="190500">
                <a:tc>
                  <a:txBody>
                    <a:bodyPr/>
                    <a:lstStyle/>
                    <a:p>
                      <a:pPr algn="l" fontAlgn="b"/>
                      <a:r>
                        <a:rPr lang="nl-NL" sz="1100" u="none" strike="noStrike" dirty="0">
                          <a:effectLst/>
                        </a:rPr>
                        <a:t>Wegvervoer</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4.481.000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8564498"/>
                  </a:ext>
                </a:extLst>
              </a:tr>
              <a:tr h="190500">
                <a:tc>
                  <a:txBody>
                    <a:bodyPr/>
                    <a:lstStyle/>
                    <a:p>
                      <a:pPr algn="r" fontAlgn="b"/>
                      <a:r>
                        <a:rPr lang="nl-NL" sz="1100" u="none" strike="noStrike" dirty="0">
                          <a:effectLst/>
                        </a:rPr>
                        <a:t>Totaal naar achterland</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8.407.000</a:t>
                      </a:r>
                      <a:endParaRPr lang="nl-NL"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9776294"/>
                  </a:ext>
                </a:extLst>
              </a:tr>
            </a:tbl>
          </a:graphicData>
        </a:graphic>
      </p:graphicFrame>
    </p:spTree>
    <p:extLst>
      <p:ext uri="{BB962C8B-B14F-4D97-AF65-F5344CB8AC3E}">
        <p14:creationId xmlns:p14="http://schemas.microsoft.com/office/powerpoint/2010/main" val="16322620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1. Abonnement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klant</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57900813"/>
              </p:ext>
            </p:extLst>
          </p:nvPr>
        </p:nvGraphicFramePr>
        <p:xfrm>
          <a:off x="888036" y="1447800"/>
          <a:ext cx="10388601" cy="1714500"/>
        </p:xfrm>
        <a:graphic>
          <a:graphicData uri="http://schemas.openxmlformats.org/drawingml/2006/table">
            <a:tbl>
              <a:tblPr>
                <a:tableStyleId>{5C22544A-7EE6-4342-B048-85BDC9FD1C3A}</a:tableStyleId>
              </a:tblPr>
              <a:tblGrid>
                <a:gridCol w="2766909">
                  <a:extLst>
                    <a:ext uri="{9D8B030D-6E8A-4147-A177-3AD203B41FA5}">
                      <a16:colId xmlns:a16="http://schemas.microsoft.com/office/drawing/2014/main" val="2256961926"/>
                    </a:ext>
                  </a:extLst>
                </a:gridCol>
                <a:gridCol w="1475473">
                  <a:extLst>
                    <a:ext uri="{9D8B030D-6E8A-4147-A177-3AD203B41FA5}">
                      <a16:colId xmlns:a16="http://schemas.microsoft.com/office/drawing/2014/main" val="68466413"/>
                    </a:ext>
                  </a:extLst>
                </a:gridCol>
                <a:gridCol w="875765">
                  <a:extLst>
                    <a:ext uri="{9D8B030D-6E8A-4147-A177-3AD203B41FA5}">
                      <a16:colId xmlns:a16="http://schemas.microsoft.com/office/drawing/2014/main" val="1641612037"/>
                    </a:ext>
                  </a:extLst>
                </a:gridCol>
                <a:gridCol w="837688">
                  <a:extLst>
                    <a:ext uri="{9D8B030D-6E8A-4147-A177-3AD203B41FA5}">
                      <a16:colId xmlns:a16="http://schemas.microsoft.com/office/drawing/2014/main" val="3532506308"/>
                    </a:ext>
                  </a:extLst>
                </a:gridCol>
                <a:gridCol w="710766">
                  <a:extLst>
                    <a:ext uri="{9D8B030D-6E8A-4147-A177-3AD203B41FA5}">
                      <a16:colId xmlns:a16="http://schemas.microsoft.com/office/drawing/2014/main" val="117942298"/>
                    </a:ext>
                  </a:extLst>
                </a:gridCol>
                <a:gridCol w="710766">
                  <a:extLst>
                    <a:ext uri="{9D8B030D-6E8A-4147-A177-3AD203B41FA5}">
                      <a16:colId xmlns:a16="http://schemas.microsoft.com/office/drawing/2014/main" val="2217315598"/>
                    </a:ext>
                  </a:extLst>
                </a:gridCol>
                <a:gridCol w="1154994">
                  <a:extLst>
                    <a:ext uri="{9D8B030D-6E8A-4147-A177-3AD203B41FA5}">
                      <a16:colId xmlns:a16="http://schemas.microsoft.com/office/drawing/2014/main" val="1140558804"/>
                    </a:ext>
                  </a:extLst>
                </a:gridCol>
                <a:gridCol w="1856240">
                  <a:extLst>
                    <a:ext uri="{9D8B030D-6E8A-4147-A177-3AD203B41FA5}">
                      <a16:colId xmlns:a16="http://schemas.microsoft.com/office/drawing/2014/main" val="2931446058"/>
                    </a:ext>
                  </a:extLst>
                </a:gridCol>
              </a:tblGrid>
              <a:tr h="190500">
                <a:tc>
                  <a:txBody>
                    <a:bodyPr/>
                    <a:lstStyle/>
                    <a:p>
                      <a:pPr algn="l" fontAlgn="b"/>
                      <a:r>
                        <a:rPr lang="nl-NL" sz="1100" u="none" strike="noStrike">
                          <a:effectLst/>
                        </a:rPr>
                        <a:t>Per klant</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Marktaandeel</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5895766"/>
                  </a:ext>
                </a:extLst>
              </a:tr>
              <a:tr h="571500">
                <a:tc>
                  <a:txBody>
                    <a:bodyPr/>
                    <a:lstStyle/>
                    <a:p>
                      <a:pPr algn="l" fontAlgn="b"/>
                      <a:r>
                        <a:rPr lang="nl-NL" sz="1100" u="none" strike="noStrike">
                          <a:effectLst/>
                        </a:rPr>
                        <a:t>- Presentatie openbare gegevens</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gratis</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8854637"/>
                  </a:ext>
                </a:extLst>
              </a:tr>
              <a:tr h="190500">
                <a:tc>
                  <a:txBody>
                    <a:bodyPr/>
                    <a:lstStyle/>
                    <a:p>
                      <a:pPr algn="l" fontAlgn="b"/>
                      <a:r>
                        <a:rPr lang="nl-NL" sz="1100" u="none" strike="noStrike">
                          <a:effectLst/>
                        </a:rPr>
                        <a:t>- Uitwisselen gegevens (contracten, boeken)</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€ 400</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per maand</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1</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10%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8587163"/>
                  </a:ext>
                </a:extLst>
              </a:tr>
              <a:tr h="190500">
                <a:tc>
                  <a:txBody>
                    <a:bodyPr/>
                    <a:lstStyle/>
                    <a:p>
                      <a:pPr algn="l" fontAlgn="b"/>
                      <a:r>
                        <a:rPr lang="nl-NL" sz="1100" u="none" strike="noStrike">
                          <a:effectLst/>
                        </a:rPr>
                        <a:t>- Ophalen live data </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€ 200</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per maand</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2</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30%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0577408"/>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3</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40%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4459485"/>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4</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50%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8504332"/>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5</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60%</a:t>
                      </a:r>
                      <a:endParaRPr lang="nl-N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4608843"/>
                  </a:ext>
                </a:extLst>
              </a:tr>
            </a:tbl>
          </a:graphicData>
        </a:graphic>
      </p:graphicFrame>
      <p:pic>
        <p:nvPicPr>
          <p:cNvPr id="5" name="Picture 4"/>
          <p:cNvPicPr>
            <a:picLocks noChangeAspect="1"/>
          </p:cNvPicPr>
          <p:nvPr/>
        </p:nvPicPr>
        <p:blipFill>
          <a:blip r:embed="rId2"/>
          <a:stretch>
            <a:fillRect/>
          </a:stretch>
        </p:blipFill>
        <p:spPr>
          <a:xfrm>
            <a:off x="888036" y="3414113"/>
            <a:ext cx="3892511" cy="3291977"/>
          </a:xfrm>
          <a:prstGeom prst="rect">
            <a:avLst/>
          </a:prstGeom>
        </p:spPr>
      </p:pic>
      <p:pic>
        <p:nvPicPr>
          <p:cNvPr id="12" name="Picture 11"/>
          <p:cNvPicPr>
            <a:picLocks noChangeAspect="1"/>
          </p:cNvPicPr>
          <p:nvPr/>
        </p:nvPicPr>
        <p:blipFill>
          <a:blip r:embed="rId3"/>
          <a:stretch>
            <a:fillRect/>
          </a:stretch>
        </p:blipFill>
        <p:spPr>
          <a:xfrm>
            <a:off x="5675241" y="3473568"/>
            <a:ext cx="5135321" cy="3205149"/>
          </a:xfrm>
          <a:prstGeom prst="rect">
            <a:avLst/>
          </a:prstGeom>
        </p:spPr>
      </p:pic>
    </p:spTree>
    <p:extLst>
      <p:ext uri="{BB962C8B-B14F-4D97-AF65-F5344CB8AC3E}">
        <p14:creationId xmlns:p14="http://schemas.microsoft.com/office/powerpoint/2010/main" val="34117082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2. </a:t>
            </a:r>
            <a:r>
              <a:rPr lang="en-US" sz="4400" spc="-100" dirty="0">
                <a:gradFill flip="none" rotWithShape="1">
                  <a:gsLst>
                    <a:gs pos="0">
                      <a:srgbClr val="292929"/>
                    </a:gs>
                    <a:gs pos="86000">
                      <a:srgbClr val="292929"/>
                    </a:gs>
                  </a:gsLst>
                  <a:lin ang="5400000" scaled="0"/>
                  <a:tileRect/>
                </a:gradFill>
                <a:latin typeface="Segoe UI Light"/>
              </a:rPr>
              <a:t>Per </a:t>
            </a:r>
            <a:r>
              <a:rPr lang="en-US" sz="4400" spc="-100" dirty="0" err="1">
                <a:gradFill flip="none" rotWithShape="1">
                  <a:gsLst>
                    <a:gs pos="0">
                      <a:srgbClr val="292929"/>
                    </a:gs>
                    <a:gs pos="86000">
                      <a:srgbClr val="292929"/>
                    </a:gs>
                  </a:gsLst>
                  <a:lin ang="5400000" scaled="0"/>
                  <a:tileRect/>
                </a:gradFill>
                <a:latin typeface="Segoe UI Light"/>
              </a:rPr>
              <a:t>gebruiker</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graphicFrame>
        <p:nvGraphicFramePr>
          <p:cNvPr id="2" name="Table 1"/>
          <p:cNvGraphicFramePr>
            <a:graphicFrameLocks noGrp="1"/>
          </p:cNvGraphicFramePr>
          <p:nvPr/>
        </p:nvGraphicFramePr>
        <p:xfrm>
          <a:off x="1091406" y="1590675"/>
          <a:ext cx="10007601" cy="1714500"/>
        </p:xfrm>
        <a:graphic>
          <a:graphicData uri="http://schemas.openxmlformats.org/drawingml/2006/table">
            <a:tbl>
              <a:tblPr>
                <a:tableStyleId>{5C22544A-7EE6-4342-B048-85BDC9FD1C3A}</a:tableStyleId>
              </a:tblPr>
              <a:tblGrid>
                <a:gridCol w="2765967">
                  <a:extLst>
                    <a:ext uri="{9D8B030D-6E8A-4147-A177-3AD203B41FA5}">
                      <a16:colId xmlns:a16="http://schemas.microsoft.com/office/drawing/2014/main" val="4046735637"/>
                    </a:ext>
                  </a:extLst>
                </a:gridCol>
                <a:gridCol w="1474971">
                  <a:extLst>
                    <a:ext uri="{9D8B030D-6E8A-4147-A177-3AD203B41FA5}">
                      <a16:colId xmlns:a16="http://schemas.microsoft.com/office/drawing/2014/main" val="3790555724"/>
                    </a:ext>
                  </a:extLst>
                </a:gridCol>
                <a:gridCol w="875467">
                  <a:extLst>
                    <a:ext uri="{9D8B030D-6E8A-4147-A177-3AD203B41FA5}">
                      <a16:colId xmlns:a16="http://schemas.microsoft.com/office/drawing/2014/main" val="3009848134"/>
                    </a:ext>
                  </a:extLst>
                </a:gridCol>
                <a:gridCol w="710524">
                  <a:extLst>
                    <a:ext uri="{9D8B030D-6E8A-4147-A177-3AD203B41FA5}">
                      <a16:colId xmlns:a16="http://schemas.microsoft.com/office/drawing/2014/main" val="2590580097"/>
                    </a:ext>
                  </a:extLst>
                </a:gridCol>
                <a:gridCol w="710524">
                  <a:extLst>
                    <a:ext uri="{9D8B030D-6E8A-4147-A177-3AD203B41FA5}">
                      <a16:colId xmlns:a16="http://schemas.microsoft.com/office/drawing/2014/main" val="104310637"/>
                    </a:ext>
                  </a:extLst>
                </a:gridCol>
                <a:gridCol w="710524">
                  <a:extLst>
                    <a:ext uri="{9D8B030D-6E8A-4147-A177-3AD203B41FA5}">
                      <a16:colId xmlns:a16="http://schemas.microsoft.com/office/drawing/2014/main" val="611522937"/>
                    </a:ext>
                  </a:extLst>
                </a:gridCol>
                <a:gridCol w="904015">
                  <a:extLst>
                    <a:ext uri="{9D8B030D-6E8A-4147-A177-3AD203B41FA5}">
                      <a16:colId xmlns:a16="http://schemas.microsoft.com/office/drawing/2014/main" val="1900383972"/>
                    </a:ext>
                  </a:extLst>
                </a:gridCol>
                <a:gridCol w="1855609">
                  <a:extLst>
                    <a:ext uri="{9D8B030D-6E8A-4147-A177-3AD203B41FA5}">
                      <a16:colId xmlns:a16="http://schemas.microsoft.com/office/drawing/2014/main" val="1464710045"/>
                    </a:ext>
                  </a:extLst>
                </a:gridCol>
              </a:tblGrid>
              <a:tr h="190500">
                <a:tc>
                  <a:txBody>
                    <a:bodyPr/>
                    <a:lstStyle/>
                    <a:p>
                      <a:pPr algn="l" fontAlgn="b"/>
                      <a:r>
                        <a:rPr lang="nl-NL" sz="1100" u="none" strike="noStrike">
                          <a:effectLst/>
                        </a:rPr>
                        <a:t>Per gebruiker</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Marktaandeel</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6041674"/>
                  </a:ext>
                </a:extLst>
              </a:tr>
              <a:tr h="571500">
                <a:tc>
                  <a:txBody>
                    <a:bodyPr/>
                    <a:lstStyle/>
                    <a:p>
                      <a:pPr algn="l" fontAlgn="b"/>
                      <a:r>
                        <a:rPr lang="nl-NL" sz="1100" u="none" strike="noStrike">
                          <a:effectLst/>
                        </a:rPr>
                        <a:t>- Presentatie openbare gegevens</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gratis</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0664383"/>
                  </a:ext>
                </a:extLst>
              </a:tr>
              <a:tr h="190500">
                <a:tc>
                  <a:txBody>
                    <a:bodyPr/>
                    <a:lstStyle/>
                    <a:p>
                      <a:pPr algn="l" fontAlgn="b"/>
                      <a:r>
                        <a:rPr lang="nl-NL" sz="1100" u="none" strike="noStrike">
                          <a:effectLst/>
                        </a:rPr>
                        <a:t>Kosten per gebruiker</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€ 75</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per maand</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1</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10%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2669563"/>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2</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30%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6292888"/>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3</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40%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7294503"/>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4</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50%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6673791"/>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5</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60%</a:t>
                      </a:r>
                      <a:endParaRPr lang="nl-N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9278152"/>
                  </a:ext>
                </a:extLst>
              </a:tr>
            </a:tbl>
          </a:graphicData>
        </a:graphic>
      </p:graphicFrame>
      <p:pic>
        <p:nvPicPr>
          <p:cNvPr id="6" name="Picture 5"/>
          <p:cNvPicPr>
            <a:picLocks noChangeAspect="1"/>
          </p:cNvPicPr>
          <p:nvPr/>
        </p:nvPicPr>
        <p:blipFill>
          <a:blip r:embed="rId2"/>
          <a:stretch>
            <a:fillRect/>
          </a:stretch>
        </p:blipFill>
        <p:spPr>
          <a:xfrm>
            <a:off x="789207" y="3579897"/>
            <a:ext cx="4889416" cy="3139712"/>
          </a:xfrm>
          <a:prstGeom prst="rect">
            <a:avLst/>
          </a:prstGeom>
        </p:spPr>
      </p:pic>
      <p:pic>
        <p:nvPicPr>
          <p:cNvPr id="12" name="Picture 11"/>
          <p:cNvPicPr>
            <a:picLocks noChangeAspect="1"/>
          </p:cNvPicPr>
          <p:nvPr/>
        </p:nvPicPr>
        <p:blipFill>
          <a:blip r:embed="rId3"/>
          <a:stretch>
            <a:fillRect/>
          </a:stretch>
        </p:blipFill>
        <p:spPr>
          <a:xfrm>
            <a:off x="5791200" y="3608010"/>
            <a:ext cx="5669890" cy="3107394"/>
          </a:xfrm>
          <a:prstGeom prst="rect">
            <a:avLst/>
          </a:prstGeom>
        </p:spPr>
      </p:pic>
    </p:spTree>
    <p:extLst>
      <p:ext uri="{BB962C8B-B14F-4D97-AF65-F5344CB8AC3E}">
        <p14:creationId xmlns:p14="http://schemas.microsoft.com/office/powerpoint/2010/main" val="23709337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3.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Betalen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per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boeking</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graphicFrame>
        <p:nvGraphicFramePr>
          <p:cNvPr id="2" name="Table 1"/>
          <p:cNvGraphicFramePr>
            <a:graphicFrameLocks noGrp="1"/>
          </p:cNvGraphicFramePr>
          <p:nvPr/>
        </p:nvGraphicFramePr>
        <p:xfrm>
          <a:off x="1091406" y="1590675"/>
          <a:ext cx="10007601" cy="1714500"/>
        </p:xfrm>
        <a:graphic>
          <a:graphicData uri="http://schemas.openxmlformats.org/drawingml/2006/table">
            <a:tbl>
              <a:tblPr>
                <a:tableStyleId>{5C22544A-7EE6-4342-B048-85BDC9FD1C3A}</a:tableStyleId>
              </a:tblPr>
              <a:tblGrid>
                <a:gridCol w="2765967">
                  <a:extLst>
                    <a:ext uri="{9D8B030D-6E8A-4147-A177-3AD203B41FA5}">
                      <a16:colId xmlns:a16="http://schemas.microsoft.com/office/drawing/2014/main" val="2118728814"/>
                    </a:ext>
                  </a:extLst>
                </a:gridCol>
                <a:gridCol w="1474971">
                  <a:extLst>
                    <a:ext uri="{9D8B030D-6E8A-4147-A177-3AD203B41FA5}">
                      <a16:colId xmlns:a16="http://schemas.microsoft.com/office/drawing/2014/main" val="3088750879"/>
                    </a:ext>
                  </a:extLst>
                </a:gridCol>
                <a:gridCol w="875467">
                  <a:extLst>
                    <a:ext uri="{9D8B030D-6E8A-4147-A177-3AD203B41FA5}">
                      <a16:colId xmlns:a16="http://schemas.microsoft.com/office/drawing/2014/main" val="2178711695"/>
                    </a:ext>
                  </a:extLst>
                </a:gridCol>
                <a:gridCol w="710524">
                  <a:extLst>
                    <a:ext uri="{9D8B030D-6E8A-4147-A177-3AD203B41FA5}">
                      <a16:colId xmlns:a16="http://schemas.microsoft.com/office/drawing/2014/main" val="1245867917"/>
                    </a:ext>
                  </a:extLst>
                </a:gridCol>
                <a:gridCol w="710524">
                  <a:extLst>
                    <a:ext uri="{9D8B030D-6E8A-4147-A177-3AD203B41FA5}">
                      <a16:colId xmlns:a16="http://schemas.microsoft.com/office/drawing/2014/main" val="2357358872"/>
                    </a:ext>
                  </a:extLst>
                </a:gridCol>
                <a:gridCol w="710524">
                  <a:extLst>
                    <a:ext uri="{9D8B030D-6E8A-4147-A177-3AD203B41FA5}">
                      <a16:colId xmlns:a16="http://schemas.microsoft.com/office/drawing/2014/main" val="1528403304"/>
                    </a:ext>
                  </a:extLst>
                </a:gridCol>
                <a:gridCol w="904015">
                  <a:extLst>
                    <a:ext uri="{9D8B030D-6E8A-4147-A177-3AD203B41FA5}">
                      <a16:colId xmlns:a16="http://schemas.microsoft.com/office/drawing/2014/main" val="381518788"/>
                    </a:ext>
                  </a:extLst>
                </a:gridCol>
                <a:gridCol w="1855609">
                  <a:extLst>
                    <a:ext uri="{9D8B030D-6E8A-4147-A177-3AD203B41FA5}">
                      <a16:colId xmlns:a16="http://schemas.microsoft.com/office/drawing/2014/main" val="134248521"/>
                    </a:ext>
                  </a:extLst>
                </a:gridCol>
              </a:tblGrid>
              <a:tr h="190500">
                <a:tc>
                  <a:txBody>
                    <a:bodyPr/>
                    <a:lstStyle/>
                    <a:p>
                      <a:pPr algn="l" fontAlgn="b"/>
                      <a:r>
                        <a:rPr lang="nl-NL" sz="1100" u="none" strike="noStrike">
                          <a:effectLst/>
                        </a:rPr>
                        <a:t>Per boeking</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Marktaandeel</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1797648"/>
                  </a:ext>
                </a:extLst>
              </a:tr>
              <a:tr h="571500">
                <a:tc>
                  <a:txBody>
                    <a:bodyPr/>
                    <a:lstStyle/>
                    <a:p>
                      <a:pPr algn="l" fontAlgn="b"/>
                      <a:r>
                        <a:rPr lang="nl-NL" sz="1100" u="none" strike="noStrike">
                          <a:effectLst/>
                        </a:rPr>
                        <a:t>- Presentatie openbare gegevens</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gratis</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0275776"/>
                  </a:ext>
                </a:extLst>
              </a:tr>
              <a:tr h="190500">
                <a:tc>
                  <a:txBody>
                    <a:bodyPr/>
                    <a:lstStyle/>
                    <a:p>
                      <a:pPr algn="l" fontAlgn="b"/>
                      <a:r>
                        <a:rPr lang="nl-NL" sz="1100" u="none" strike="noStrike">
                          <a:effectLst/>
                        </a:rPr>
                        <a:t>Kosten per boeking</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€ 1,00</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per boeking</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1</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10%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328350"/>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2</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30%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802857"/>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3</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40%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4088849"/>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4</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50%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890426"/>
                  </a:ext>
                </a:extLst>
              </a:tr>
              <a:tr h="190500">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Jaar 5</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60%</a:t>
                      </a:r>
                      <a:endParaRPr lang="nl-N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8978272"/>
                  </a:ext>
                </a:extLst>
              </a:tr>
            </a:tbl>
          </a:graphicData>
        </a:graphic>
      </p:graphicFrame>
      <p:pic>
        <p:nvPicPr>
          <p:cNvPr id="5" name="Picture 4"/>
          <p:cNvPicPr>
            <a:picLocks noChangeAspect="1"/>
          </p:cNvPicPr>
          <p:nvPr/>
        </p:nvPicPr>
        <p:blipFill>
          <a:blip r:embed="rId2"/>
          <a:stretch>
            <a:fillRect/>
          </a:stretch>
        </p:blipFill>
        <p:spPr>
          <a:xfrm>
            <a:off x="1091406" y="3525032"/>
            <a:ext cx="4584589" cy="3139712"/>
          </a:xfrm>
          <a:prstGeom prst="rect">
            <a:avLst/>
          </a:prstGeom>
        </p:spPr>
      </p:pic>
      <p:pic>
        <p:nvPicPr>
          <p:cNvPr id="6" name="Picture 5"/>
          <p:cNvPicPr>
            <a:picLocks noChangeAspect="1"/>
          </p:cNvPicPr>
          <p:nvPr/>
        </p:nvPicPr>
        <p:blipFill>
          <a:blip r:embed="rId3"/>
          <a:stretch>
            <a:fillRect/>
          </a:stretch>
        </p:blipFill>
        <p:spPr>
          <a:xfrm>
            <a:off x="5943600" y="3525032"/>
            <a:ext cx="5505368" cy="3139712"/>
          </a:xfrm>
          <a:prstGeom prst="rect">
            <a:avLst/>
          </a:prstGeom>
        </p:spPr>
      </p:pic>
    </p:spTree>
    <p:extLst>
      <p:ext uri="{BB962C8B-B14F-4D97-AF65-F5344CB8AC3E}">
        <p14:creationId xmlns:p14="http://schemas.microsoft.com/office/powerpoint/2010/main" val="470690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8659" y="2526194"/>
            <a:ext cx="2392623" cy="697521"/>
          </a:xfrm>
          <a:prstGeom prst="rect">
            <a:avLst/>
          </a:prstGeom>
        </p:spPr>
        <p:txBody>
          <a:bodyPr wrap="none" lIns="121879" tIns="60939" rIns="121879" bIns="60939">
            <a:spAutoFit/>
          </a:bodyPr>
          <a:lstStyle/>
          <a:p>
            <a:pPr algn="ctr" defTabSz="1216652"/>
            <a:r>
              <a:rPr lang="nl-NL" sz="3733" dirty="0">
                <a:solidFill>
                  <a:srgbClr val="FFFFFF"/>
                </a:solidFill>
                <a:latin typeface="Segoe UI Light" pitchFamily="34" charset="0"/>
              </a:rPr>
              <a:t>Introductie</a:t>
            </a:r>
          </a:p>
        </p:txBody>
      </p:sp>
    </p:spTree>
    <p:extLst>
      <p:ext uri="{BB962C8B-B14F-4D97-AF65-F5344CB8AC3E}">
        <p14:creationId xmlns:p14="http://schemas.microsoft.com/office/powerpoint/2010/main" val="1893221324"/>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48767"/>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Het concept</a:t>
            </a:r>
          </a:p>
        </p:txBody>
      </p:sp>
      <p:sp>
        <p:nvSpPr>
          <p:cNvPr id="92" name="Rectangle 91"/>
          <p:cNvSpPr/>
          <p:nvPr/>
        </p:nvSpPr>
        <p:spPr bwMode="auto">
          <a:xfrm>
            <a:off x="9192132" y="3625700"/>
            <a:ext cx="853200" cy="2126293"/>
          </a:xfrm>
          <a:prstGeom prst="rect">
            <a:avLst/>
          </a:prstGeom>
          <a:solidFill>
            <a:schemeClr val="accent3">
              <a:alpha val="7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b="1" dirty="0">
              <a:solidFill>
                <a:schemeClr val="tx1"/>
              </a:solidFill>
            </a:endParaRPr>
          </a:p>
        </p:txBody>
      </p:sp>
      <p:sp>
        <p:nvSpPr>
          <p:cNvPr id="95" name="Rectangle 94"/>
          <p:cNvSpPr/>
          <p:nvPr/>
        </p:nvSpPr>
        <p:spPr bwMode="auto">
          <a:xfrm>
            <a:off x="8219093" y="3305412"/>
            <a:ext cx="1204343" cy="2441869"/>
          </a:xfrm>
          <a:prstGeom prst="rect">
            <a:avLst/>
          </a:prstGeom>
          <a:solidFill>
            <a:schemeClr val="accent2">
              <a:lumMod val="75000"/>
              <a:alpha val="7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b="1" dirty="0">
              <a:solidFill>
                <a:schemeClr val="tx1"/>
              </a:solidFill>
            </a:endParaRPr>
          </a:p>
        </p:txBody>
      </p:sp>
      <p:sp>
        <p:nvSpPr>
          <p:cNvPr id="96" name="Rectangle 95"/>
          <p:cNvSpPr/>
          <p:nvPr/>
        </p:nvSpPr>
        <p:spPr bwMode="auto">
          <a:xfrm>
            <a:off x="7272532" y="3317269"/>
            <a:ext cx="853200" cy="2441868"/>
          </a:xfrm>
          <a:prstGeom prst="rect">
            <a:avLst/>
          </a:prstGeom>
          <a:solidFill>
            <a:schemeClr val="accent5">
              <a:alpha val="7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b="1" dirty="0">
              <a:solidFill>
                <a:schemeClr val="tx1"/>
              </a:solidFill>
            </a:endParaRPr>
          </a:p>
        </p:txBody>
      </p:sp>
      <p:pic>
        <p:nvPicPr>
          <p:cNvPr id="97" name="Picture 24" descr="C:\Users\ardjan.cieremans\AppData\Local\Microsoft\Windows\Temporary Internet Files\Content.IE5\PGGIP8PT\98953919[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0639" y="3210701"/>
            <a:ext cx="574427" cy="440794"/>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bwMode="auto">
          <a:xfrm>
            <a:off x="6303689" y="3587462"/>
            <a:ext cx="874677" cy="112921"/>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9" name="Rectangle 98"/>
          <p:cNvSpPr/>
          <p:nvPr/>
        </p:nvSpPr>
        <p:spPr bwMode="auto">
          <a:xfrm>
            <a:off x="6496008" y="3592953"/>
            <a:ext cx="853200" cy="154800"/>
          </a:xfrm>
          <a:prstGeom prst="rect">
            <a:avLst/>
          </a:prstGeom>
          <a:solidFill>
            <a:srgbClr val="FFFF00">
              <a:alpha val="72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800" b="1" dirty="0">
                <a:solidFill>
                  <a:schemeClr val="tx1"/>
                </a:solidFill>
              </a:rPr>
              <a:t>TOS</a:t>
            </a:r>
          </a:p>
        </p:txBody>
      </p:sp>
      <p:pic>
        <p:nvPicPr>
          <p:cNvPr id="100" name="Picture 4" descr="Afbeeldingsresultaat voor inland lin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6332" y="5410346"/>
            <a:ext cx="304800" cy="30731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descr="https://www.portbase.com/wp-content/uploads/2014/12/portbase-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9001" y="5474330"/>
            <a:ext cx="720261" cy="193635"/>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p:cNvSpPr/>
          <p:nvPr/>
        </p:nvSpPr>
        <p:spPr bwMode="auto">
          <a:xfrm>
            <a:off x="7272532" y="2939737"/>
            <a:ext cx="853200" cy="360000"/>
          </a:xfrm>
          <a:prstGeom prst="rect">
            <a:avLst/>
          </a:prstGeom>
          <a:solidFill>
            <a:srgbClr val="00558D">
              <a:alpha val="72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b="1" dirty="0">
              <a:solidFill>
                <a:schemeClr val="tx1"/>
              </a:solidFill>
            </a:endParaRPr>
          </a:p>
        </p:txBody>
      </p:sp>
      <p:sp>
        <p:nvSpPr>
          <p:cNvPr id="103" name="Rectangle 102"/>
          <p:cNvSpPr/>
          <p:nvPr/>
        </p:nvSpPr>
        <p:spPr bwMode="auto">
          <a:xfrm>
            <a:off x="8125732" y="2939737"/>
            <a:ext cx="993869" cy="360000"/>
          </a:xfrm>
          <a:prstGeom prst="rect">
            <a:avLst/>
          </a:prstGeom>
          <a:solidFill>
            <a:srgbClr val="00558D">
              <a:alpha val="72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b="1" dirty="0">
              <a:solidFill>
                <a:schemeClr val="tx1"/>
              </a:solidFill>
            </a:endParaRPr>
          </a:p>
        </p:txBody>
      </p:sp>
      <p:sp>
        <p:nvSpPr>
          <p:cNvPr id="104" name="Rectangle 103"/>
          <p:cNvSpPr/>
          <p:nvPr/>
        </p:nvSpPr>
        <p:spPr bwMode="auto">
          <a:xfrm>
            <a:off x="9119601" y="2939737"/>
            <a:ext cx="993869" cy="360000"/>
          </a:xfrm>
          <a:prstGeom prst="rect">
            <a:avLst/>
          </a:prstGeom>
          <a:solidFill>
            <a:srgbClr val="00558D">
              <a:alpha val="72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b="1" dirty="0">
              <a:solidFill>
                <a:schemeClr val="tx1"/>
              </a:solidFill>
            </a:endParaRPr>
          </a:p>
        </p:txBody>
      </p:sp>
      <p:sp>
        <p:nvSpPr>
          <p:cNvPr id="105" name="Rectangle 104"/>
          <p:cNvSpPr/>
          <p:nvPr/>
        </p:nvSpPr>
        <p:spPr bwMode="auto">
          <a:xfrm>
            <a:off x="7272532" y="2614566"/>
            <a:ext cx="2840938" cy="300422"/>
          </a:xfrm>
          <a:prstGeom prst="rect">
            <a:avLst/>
          </a:prstGeom>
          <a:solidFill>
            <a:schemeClr val="accent5">
              <a:alpha val="7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nl-NL" sz="800" b="1" dirty="0">
                <a:solidFill>
                  <a:schemeClr val="tx1"/>
                </a:solidFill>
              </a:rPr>
              <a:t>Authenticatie</a:t>
            </a:r>
          </a:p>
        </p:txBody>
      </p:sp>
      <p:pic>
        <p:nvPicPr>
          <p:cNvPr id="1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046" y="3889230"/>
            <a:ext cx="303477" cy="30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106"/>
          <p:cNvPicPr>
            <a:picLocks noChangeAspect="1"/>
          </p:cNvPicPr>
          <p:nvPr/>
        </p:nvPicPr>
        <p:blipFill>
          <a:blip r:embed="rId7"/>
          <a:stretch>
            <a:fillRect/>
          </a:stretch>
        </p:blipFill>
        <p:spPr>
          <a:xfrm>
            <a:off x="9895983" y="4975552"/>
            <a:ext cx="695817" cy="588453"/>
          </a:xfrm>
          <a:prstGeom prst="rect">
            <a:avLst/>
          </a:prstGeom>
        </p:spPr>
      </p:pic>
      <p:sp>
        <p:nvSpPr>
          <p:cNvPr id="108" name="Rectangle 107"/>
          <p:cNvSpPr/>
          <p:nvPr/>
        </p:nvSpPr>
        <p:spPr bwMode="auto">
          <a:xfrm rot="16200000">
            <a:off x="8984178" y="2103065"/>
            <a:ext cx="853200" cy="153668"/>
          </a:xfrm>
          <a:prstGeom prst="rect">
            <a:avLst/>
          </a:prstGeom>
          <a:solidFill>
            <a:srgbClr val="FFFF00">
              <a:alpha val="72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800" b="1" dirty="0">
                <a:solidFill>
                  <a:schemeClr val="tx1"/>
                </a:solidFill>
              </a:rPr>
              <a:t>ERP</a:t>
            </a:r>
          </a:p>
        </p:txBody>
      </p:sp>
      <p:sp>
        <p:nvSpPr>
          <p:cNvPr id="109" name="Rectangle 108"/>
          <p:cNvSpPr/>
          <p:nvPr/>
        </p:nvSpPr>
        <p:spPr bwMode="auto">
          <a:xfrm>
            <a:off x="9333944" y="2642872"/>
            <a:ext cx="696787" cy="235743"/>
          </a:xfrm>
          <a:prstGeom prst="rect">
            <a:avLst/>
          </a:prstGeom>
          <a:solidFill>
            <a:schemeClr val="accent5">
              <a:alpha val="72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800" b="1" dirty="0">
                <a:solidFill>
                  <a:schemeClr val="tx1"/>
                </a:solidFill>
              </a:rPr>
              <a:t>Integratie</a:t>
            </a:r>
          </a:p>
        </p:txBody>
      </p:sp>
      <p:sp>
        <p:nvSpPr>
          <p:cNvPr id="110" name="Rectangle 109"/>
          <p:cNvSpPr/>
          <p:nvPr/>
        </p:nvSpPr>
        <p:spPr bwMode="auto">
          <a:xfrm>
            <a:off x="6510414" y="4213935"/>
            <a:ext cx="853200" cy="154800"/>
          </a:xfrm>
          <a:prstGeom prst="rect">
            <a:avLst/>
          </a:prstGeom>
          <a:solidFill>
            <a:srgbClr val="FFFF00">
              <a:alpha val="72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800" b="1" dirty="0">
                <a:solidFill>
                  <a:schemeClr val="tx1"/>
                </a:solidFill>
              </a:rPr>
              <a:t>NCTS</a:t>
            </a:r>
          </a:p>
        </p:txBody>
      </p:sp>
      <p:sp>
        <p:nvSpPr>
          <p:cNvPr id="111" name="Rectangle 110"/>
          <p:cNvSpPr/>
          <p:nvPr/>
        </p:nvSpPr>
        <p:spPr bwMode="auto">
          <a:xfrm>
            <a:off x="6512677" y="4393005"/>
            <a:ext cx="853200" cy="154800"/>
          </a:xfrm>
          <a:prstGeom prst="rect">
            <a:avLst/>
          </a:prstGeom>
          <a:solidFill>
            <a:srgbClr val="FFFF00">
              <a:alpha val="72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800" b="1" dirty="0">
                <a:solidFill>
                  <a:schemeClr val="tx1"/>
                </a:solidFill>
              </a:rPr>
              <a:t>ECS</a:t>
            </a:r>
          </a:p>
        </p:txBody>
      </p:sp>
      <p:sp>
        <p:nvSpPr>
          <p:cNvPr id="112" name="Rectangle 111"/>
          <p:cNvSpPr/>
          <p:nvPr/>
        </p:nvSpPr>
        <p:spPr bwMode="auto">
          <a:xfrm rot="16200000">
            <a:off x="9165218" y="2103065"/>
            <a:ext cx="853200" cy="153668"/>
          </a:xfrm>
          <a:prstGeom prst="rect">
            <a:avLst/>
          </a:prstGeom>
          <a:solidFill>
            <a:srgbClr val="FFFF00">
              <a:alpha val="72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800" b="1" dirty="0">
                <a:solidFill>
                  <a:schemeClr val="tx1"/>
                </a:solidFill>
              </a:rPr>
              <a:t>WMS</a:t>
            </a:r>
          </a:p>
        </p:txBody>
      </p:sp>
      <p:sp>
        <p:nvSpPr>
          <p:cNvPr id="113" name="Rectangle 112"/>
          <p:cNvSpPr/>
          <p:nvPr/>
        </p:nvSpPr>
        <p:spPr bwMode="auto">
          <a:xfrm rot="16200000">
            <a:off x="9346258" y="2102366"/>
            <a:ext cx="853200" cy="153668"/>
          </a:xfrm>
          <a:prstGeom prst="rect">
            <a:avLst/>
          </a:prstGeom>
          <a:solidFill>
            <a:srgbClr val="FFFF00">
              <a:alpha val="72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800" b="1" dirty="0">
                <a:solidFill>
                  <a:schemeClr val="tx1"/>
                </a:solidFill>
              </a:rPr>
              <a:t>TOS</a:t>
            </a:r>
          </a:p>
        </p:txBody>
      </p:sp>
      <p:sp>
        <p:nvSpPr>
          <p:cNvPr id="114" name="Rectangle 113"/>
          <p:cNvSpPr/>
          <p:nvPr/>
        </p:nvSpPr>
        <p:spPr bwMode="auto">
          <a:xfrm rot="16200000">
            <a:off x="9527298" y="2103196"/>
            <a:ext cx="853200" cy="153668"/>
          </a:xfrm>
          <a:prstGeom prst="rect">
            <a:avLst/>
          </a:prstGeom>
          <a:solidFill>
            <a:srgbClr val="FFFF00">
              <a:alpha val="72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800" b="1" dirty="0">
                <a:solidFill>
                  <a:schemeClr val="tx1"/>
                </a:solidFill>
              </a:rPr>
              <a:t>Website</a:t>
            </a:r>
          </a:p>
        </p:txBody>
      </p:sp>
      <p:pic>
        <p:nvPicPr>
          <p:cNvPr id="115" name="Picture 114"/>
          <p:cNvPicPr>
            <a:picLocks noChangeAspect="1"/>
          </p:cNvPicPr>
          <p:nvPr/>
        </p:nvPicPr>
        <p:blipFill>
          <a:blip r:embed="rId8"/>
          <a:stretch>
            <a:fillRect/>
          </a:stretch>
        </p:blipFill>
        <p:spPr>
          <a:xfrm>
            <a:off x="8303949" y="2595867"/>
            <a:ext cx="943246" cy="329752"/>
          </a:xfrm>
          <a:prstGeom prst="rect">
            <a:avLst/>
          </a:prstGeom>
          <a:effectLst>
            <a:outerShdw blurRad="50800" dist="38100" dir="2700000" algn="tl" rotWithShape="0">
              <a:prstClr val="black">
                <a:alpha val="40000"/>
              </a:prstClr>
            </a:outerShdw>
          </a:effectLst>
        </p:spPr>
      </p:pic>
      <p:sp>
        <p:nvSpPr>
          <p:cNvPr id="116" name="TextBox 115"/>
          <p:cNvSpPr txBox="1"/>
          <p:nvPr/>
        </p:nvSpPr>
        <p:spPr>
          <a:xfrm>
            <a:off x="8649791" y="5471672"/>
            <a:ext cx="256480" cy="184666"/>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r>
              <a:rPr lang="nl-NL" sz="1200" dirty="0">
                <a:gradFill>
                  <a:gsLst>
                    <a:gs pos="0">
                      <a:schemeClr val="tx1"/>
                    </a:gs>
                    <a:gs pos="86000">
                      <a:schemeClr val="tx1"/>
                    </a:gs>
                  </a:gsLst>
                  <a:lin ang="5400000" scaled="0"/>
                </a:gradFill>
              </a:rPr>
              <a:t>SPC</a:t>
            </a:r>
          </a:p>
        </p:txBody>
      </p:sp>
      <p:pic>
        <p:nvPicPr>
          <p:cNvPr id="2" name="Picture 1"/>
          <p:cNvPicPr>
            <a:picLocks noChangeAspect="1"/>
          </p:cNvPicPr>
          <p:nvPr/>
        </p:nvPicPr>
        <p:blipFill>
          <a:blip r:embed="rId9"/>
          <a:stretch>
            <a:fillRect/>
          </a:stretch>
        </p:blipFill>
        <p:spPr>
          <a:xfrm>
            <a:off x="242678" y="3120594"/>
            <a:ext cx="5780778" cy="2198373"/>
          </a:xfrm>
          <a:prstGeom prst="rect">
            <a:avLst/>
          </a:prstGeom>
        </p:spPr>
      </p:pic>
    </p:spTree>
    <p:extLst>
      <p:ext uri="{BB962C8B-B14F-4D97-AF65-F5344CB8AC3E}">
        <p14:creationId xmlns:p14="http://schemas.microsoft.com/office/powerpoint/2010/main" val="242682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48767"/>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Waardepropositie</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92" name="TextBox 91"/>
          <p:cNvSpPr txBox="1"/>
          <p:nvPr/>
        </p:nvSpPr>
        <p:spPr>
          <a:xfrm>
            <a:off x="533400" y="1828800"/>
            <a:ext cx="10820400" cy="3323987"/>
          </a:xfrm>
          <a:prstGeom prst="rect">
            <a:avLst/>
          </a:prstGeom>
          <a:noFill/>
        </p:spPr>
        <p:txBody>
          <a:bodyPr wrap="square" lIns="0" tIns="0" rIns="0" bIns="0" rtlCol="0">
            <a:spAutoFit/>
          </a:bodyPr>
          <a:lstStyle/>
          <a:p>
            <a:r>
              <a:rPr lang="nl-NL" dirty="0">
                <a:gradFill>
                  <a:gsLst>
                    <a:gs pos="0">
                      <a:schemeClr val="tx1"/>
                    </a:gs>
                    <a:gs pos="86000">
                      <a:schemeClr val="tx1"/>
                    </a:gs>
                  </a:gsLst>
                  <a:lin ang="5400000" scaled="0"/>
                </a:gradFill>
              </a:rPr>
              <a:t>Realisatie van het concept biedt toegevoegde waarde voor alle partijen uit de </a:t>
            </a:r>
            <a:r>
              <a:rPr lang="nl-NL" dirty="0" err="1">
                <a:gradFill>
                  <a:gsLst>
                    <a:gs pos="0">
                      <a:schemeClr val="tx1"/>
                    </a:gs>
                    <a:gs pos="86000">
                      <a:schemeClr val="tx1"/>
                    </a:gs>
                  </a:gsLst>
                  <a:lin ang="5400000" scaled="0"/>
                </a:gradFill>
              </a:rPr>
              <a:t>containerlogistieke</a:t>
            </a:r>
            <a:r>
              <a:rPr lang="nl-NL" dirty="0">
                <a:gradFill>
                  <a:gsLst>
                    <a:gs pos="0">
                      <a:schemeClr val="tx1"/>
                    </a:gs>
                    <a:gs pos="86000">
                      <a:schemeClr val="tx1"/>
                    </a:gs>
                  </a:gsLst>
                  <a:lin ang="5400000" scaled="0"/>
                </a:gradFill>
              </a:rPr>
              <a:t> keten:</a:t>
            </a:r>
          </a:p>
          <a:p>
            <a:r>
              <a:rPr lang="nl-NL" dirty="0">
                <a:gradFill>
                  <a:gsLst>
                    <a:gs pos="0">
                      <a:schemeClr val="tx1"/>
                    </a:gs>
                    <a:gs pos="86000">
                      <a:schemeClr val="tx1"/>
                    </a:gs>
                  </a:gsLst>
                  <a:lin ang="5400000" scaled="0"/>
                </a:gradFill>
              </a:rPr>
              <a:t> </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Beter benutting van beschikbare capaciteit</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Tijdbesparing voor planners</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Efficiency verbetering aangesloten partijen door transparantie in de keten</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Verbeteren voorspelbaarheid en betrouwbaarheid synchromodaal transport</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Geringe investering voor synchromodaal plansysteem en koppelingen met andere ketenpartijen</a:t>
            </a:r>
          </a:p>
          <a:p>
            <a:pPr marL="171450" indent="-171450">
              <a:buFont typeface="Arial" panose="020B0604020202020204" pitchFamily="34" charset="0"/>
              <a:buChar char="•"/>
            </a:pPr>
            <a:r>
              <a:rPr lang="nl-NL" dirty="0">
                <a:gradFill>
                  <a:gsLst>
                    <a:gs pos="0">
                      <a:schemeClr val="tx1"/>
                    </a:gs>
                    <a:gs pos="86000">
                      <a:schemeClr val="tx1"/>
                    </a:gs>
                  </a:gsLst>
                  <a:lin ang="5400000" scaled="0"/>
                </a:gradFill>
              </a:rPr>
              <a:t>Pull factor voor extra lading door verbeterde efficiency en zichtbaarheid</a:t>
            </a:r>
          </a:p>
          <a:p>
            <a:pPr marL="171450" indent="-171450">
              <a:buFont typeface="Arial" panose="020B0604020202020204" pitchFamily="34" charset="0"/>
              <a:buChar char="•"/>
            </a:pPr>
            <a:endParaRPr lang="nl-NL" dirty="0">
              <a:gradFill>
                <a:gsLst>
                  <a:gs pos="0">
                    <a:schemeClr val="tx1"/>
                  </a:gs>
                  <a:gs pos="86000">
                    <a:schemeClr val="tx1"/>
                  </a:gs>
                </a:gsLst>
                <a:lin ang="5400000" scaled="0"/>
              </a:gradFill>
            </a:endParaRPr>
          </a:p>
          <a:p>
            <a:pPr marL="171450" indent="-171450">
              <a:buFont typeface="Arial" panose="020B0604020202020204" pitchFamily="34" charset="0"/>
              <a:buChar char="•"/>
            </a:pPr>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Voor een gedetailleerd overzicht van de waard propositie per schakel uit de keten: Zie de eindrapportage van het project PTL02.030 Eindrapportage </a:t>
            </a:r>
            <a:r>
              <a:rPr lang="nl-NL" dirty="0" err="1">
                <a:gradFill>
                  <a:gsLst>
                    <a:gs pos="0">
                      <a:schemeClr val="tx1"/>
                    </a:gs>
                    <a:gs pos="86000">
                      <a:schemeClr val="tx1"/>
                    </a:gs>
                  </a:gsLst>
                  <a:lin ang="5400000" scaled="0"/>
                </a:gradFill>
              </a:rPr>
              <a:t>Lifting</a:t>
            </a:r>
            <a:r>
              <a:rPr lang="nl-NL" dirty="0">
                <a:gradFill>
                  <a:gsLst>
                    <a:gs pos="0">
                      <a:schemeClr val="tx1"/>
                    </a:gs>
                    <a:gs pos="86000">
                      <a:schemeClr val="tx1"/>
                    </a:gs>
                  </a:gsLst>
                  <a:lin ang="5400000" scaled="0"/>
                </a:gradFill>
              </a:rPr>
              <a:t> </a:t>
            </a:r>
            <a:r>
              <a:rPr lang="nl-NL" dirty="0" err="1">
                <a:gradFill>
                  <a:gsLst>
                    <a:gs pos="0">
                      <a:schemeClr val="tx1"/>
                    </a:gs>
                    <a:gs pos="86000">
                      <a:schemeClr val="tx1"/>
                    </a:gs>
                  </a:gsLst>
                  <a:lin ang="5400000" scaled="0"/>
                </a:gradFill>
              </a:rPr>
              <a:t>intermodal</a:t>
            </a:r>
            <a:r>
              <a:rPr lang="nl-NL" dirty="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25349827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3184" y="2526194"/>
            <a:ext cx="7403611" cy="1271972"/>
          </a:xfrm>
          <a:prstGeom prst="rect">
            <a:avLst/>
          </a:prstGeom>
        </p:spPr>
        <p:txBody>
          <a:bodyPr wrap="none" lIns="121879" tIns="60939" rIns="121879" bIns="60939">
            <a:spAutoFit/>
          </a:bodyPr>
          <a:lstStyle/>
          <a:p>
            <a:pPr lvl="0" algn="ctr" defTabSz="1216652">
              <a:defRPr/>
            </a:pPr>
            <a:r>
              <a:rPr lang="nl-NL" sz="3733" dirty="0">
                <a:solidFill>
                  <a:srgbClr val="FFFFFF"/>
                </a:solidFill>
                <a:latin typeface="Segoe UI Light" pitchFamily="34" charset="0"/>
              </a:rPr>
              <a:t>Kosten en baten structuur</a:t>
            </a:r>
          </a:p>
          <a:p>
            <a:pPr lvl="0" algn="ctr" defTabSz="1216652">
              <a:defRPr/>
            </a:pPr>
            <a:r>
              <a:rPr lang="nl-NL" sz="3733" dirty="0">
                <a:solidFill>
                  <a:srgbClr val="FFFFFF"/>
                </a:solidFill>
                <a:latin typeface="Segoe UI Light" pitchFamily="34" charset="0"/>
              </a:rPr>
              <a:t>synchromodaal community systeem</a:t>
            </a:r>
          </a:p>
        </p:txBody>
      </p:sp>
    </p:spTree>
    <p:extLst>
      <p:ext uri="{BB962C8B-B14F-4D97-AF65-F5344CB8AC3E}">
        <p14:creationId xmlns:p14="http://schemas.microsoft.com/office/powerpoint/2010/main" val="41314393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 name="Rectangle 3"/>
          <p:cNvSpPr/>
          <p:nvPr/>
        </p:nvSpPr>
        <p:spPr bwMode="auto">
          <a:xfrm>
            <a:off x="306889" y="4876800"/>
            <a:ext cx="7966553" cy="1676399"/>
          </a:xfrm>
          <a:prstGeom prst="rect">
            <a:avLst/>
          </a:prstGeom>
          <a:solidFill>
            <a:schemeClr val="accent2"/>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nl-NL" sz="2000" dirty="0">
                <a:gradFill>
                  <a:gsLst>
                    <a:gs pos="0">
                      <a:srgbClr val="FFFFFF"/>
                    </a:gs>
                    <a:gs pos="100000">
                      <a:srgbClr val="FFFFFF"/>
                    </a:gs>
                  </a:gsLst>
                  <a:lin ang="5400000" scaled="0"/>
                </a:gradFill>
              </a:rPr>
              <a:t>Platform</a:t>
            </a: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Kosten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componenten</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2" name="Rectangle 1"/>
          <p:cNvSpPr/>
          <p:nvPr/>
        </p:nvSpPr>
        <p:spPr bwMode="auto">
          <a:xfrm>
            <a:off x="424843" y="5350503"/>
            <a:ext cx="3048000" cy="1064031"/>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Investering realisatie platform</a:t>
            </a:r>
          </a:p>
        </p:txBody>
      </p:sp>
      <p:sp>
        <p:nvSpPr>
          <p:cNvPr id="6" name="Rectangle 5"/>
          <p:cNvSpPr/>
          <p:nvPr/>
        </p:nvSpPr>
        <p:spPr bwMode="auto">
          <a:xfrm>
            <a:off x="3549042" y="5350502"/>
            <a:ext cx="4572001" cy="1064031"/>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Onderhoud</a:t>
            </a:r>
          </a:p>
        </p:txBody>
      </p:sp>
      <p:sp>
        <p:nvSpPr>
          <p:cNvPr id="7" name="Rectangle 6"/>
          <p:cNvSpPr/>
          <p:nvPr/>
        </p:nvSpPr>
        <p:spPr bwMode="auto">
          <a:xfrm>
            <a:off x="304800" y="1524000"/>
            <a:ext cx="7968641" cy="3276600"/>
          </a:xfrm>
          <a:prstGeom prst="rect">
            <a:avLst/>
          </a:prstGeom>
          <a:solidFill>
            <a:srgbClr val="F2B8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nl-NL" sz="2000" dirty="0">
                <a:gradFill>
                  <a:gsLst>
                    <a:gs pos="0">
                      <a:srgbClr val="FFFFFF"/>
                    </a:gs>
                    <a:gs pos="100000">
                      <a:srgbClr val="FFFFFF"/>
                    </a:gs>
                  </a:gsLst>
                  <a:lin ang="5400000" scaled="0"/>
                </a:gradFill>
              </a:rPr>
              <a:t>Exploitatie</a:t>
            </a:r>
          </a:p>
        </p:txBody>
      </p:sp>
      <p:sp>
        <p:nvSpPr>
          <p:cNvPr id="9" name="Rectangle 8"/>
          <p:cNvSpPr/>
          <p:nvPr/>
        </p:nvSpPr>
        <p:spPr bwMode="auto">
          <a:xfrm>
            <a:off x="416492" y="1939669"/>
            <a:ext cx="7696200" cy="457200"/>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Community management</a:t>
            </a:r>
          </a:p>
        </p:txBody>
      </p:sp>
      <p:sp>
        <p:nvSpPr>
          <p:cNvPr id="10" name="Rectangle 9"/>
          <p:cNvSpPr/>
          <p:nvPr/>
        </p:nvSpPr>
        <p:spPr bwMode="auto">
          <a:xfrm>
            <a:off x="424843" y="2464555"/>
            <a:ext cx="7696200" cy="457200"/>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Servicedesk</a:t>
            </a:r>
          </a:p>
        </p:txBody>
      </p:sp>
      <p:sp>
        <p:nvSpPr>
          <p:cNvPr id="11" name="Rectangle 10"/>
          <p:cNvSpPr/>
          <p:nvPr/>
        </p:nvSpPr>
        <p:spPr bwMode="auto">
          <a:xfrm>
            <a:off x="416492" y="2989441"/>
            <a:ext cx="7696200" cy="457200"/>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Marketing budget</a:t>
            </a:r>
          </a:p>
        </p:txBody>
      </p:sp>
      <p:sp>
        <p:nvSpPr>
          <p:cNvPr id="12" name="Rectangle 11"/>
          <p:cNvSpPr/>
          <p:nvPr/>
        </p:nvSpPr>
        <p:spPr bwMode="auto">
          <a:xfrm>
            <a:off x="424843" y="3514327"/>
            <a:ext cx="7696200" cy="457200"/>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Overige kosten</a:t>
            </a:r>
          </a:p>
        </p:txBody>
      </p:sp>
      <p:sp>
        <p:nvSpPr>
          <p:cNvPr id="13" name="Rectangle 12"/>
          <p:cNvSpPr/>
          <p:nvPr/>
        </p:nvSpPr>
        <p:spPr bwMode="auto">
          <a:xfrm>
            <a:off x="424843" y="4047727"/>
            <a:ext cx="7716904" cy="628886"/>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Kosten </a:t>
            </a:r>
            <a:r>
              <a:rPr lang="nl-NL" sz="2000" dirty="0" err="1">
                <a:solidFill>
                  <a:schemeClr val="tx1"/>
                </a:solidFill>
              </a:rPr>
              <a:t>cloudprovider</a:t>
            </a:r>
            <a:endParaRPr lang="nl-NL" sz="2000" dirty="0">
              <a:solidFill>
                <a:schemeClr val="tx1"/>
              </a:solidFill>
            </a:endParaRPr>
          </a:p>
        </p:txBody>
      </p:sp>
      <p:sp>
        <p:nvSpPr>
          <p:cNvPr id="14" name="Rectangle 13"/>
          <p:cNvSpPr/>
          <p:nvPr/>
        </p:nvSpPr>
        <p:spPr bwMode="auto">
          <a:xfrm>
            <a:off x="5616885" y="4048503"/>
            <a:ext cx="2470755" cy="608824"/>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342900" indent="-342900" defTabSz="914099" fontAlgn="base">
              <a:spcBef>
                <a:spcPct val="0"/>
              </a:spcBef>
              <a:spcAft>
                <a:spcPct val="0"/>
              </a:spcAft>
              <a:buFont typeface="Arial" panose="020B0604020202020204" pitchFamily="34" charset="0"/>
              <a:buChar char="•"/>
            </a:pPr>
            <a:r>
              <a:rPr lang="nl-NL" sz="1200" dirty="0">
                <a:solidFill>
                  <a:schemeClr val="tx1"/>
                </a:solidFill>
              </a:rPr>
              <a:t>Kosten opslag (</a:t>
            </a:r>
            <a:r>
              <a:rPr lang="nl-NL" sz="1200" dirty="0" err="1">
                <a:solidFill>
                  <a:schemeClr val="tx1"/>
                </a:solidFill>
              </a:rPr>
              <a:t>obv</a:t>
            </a:r>
            <a:r>
              <a:rPr lang="nl-NL" sz="1200" dirty="0">
                <a:solidFill>
                  <a:schemeClr val="tx1"/>
                </a:solidFill>
              </a:rPr>
              <a:t> </a:t>
            </a:r>
            <a:r>
              <a:rPr lang="nl-NL" sz="1200" dirty="0" err="1">
                <a:solidFill>
                  <a:schemeClr val="tx1"/>
                </a:solidFill>
              </a:rPr>
              <a:t>Gb</a:t>
            </a:r>
            <a:r>
              <a:rPr lang="nl-NL" sz="1200" dirty="0">
                <a:solidFill>
                  <a:schemeClr val="tx1"/>
                </a:solidFill>
              </a:rPr>
              <a:t>)</a:t>
            </a:r>
          </a:p>
          <a:p>
            <a:pPr marL="342900" indent="-342900" defTabSz="914099" fontAlgn="base">
              <a:spcBef>
                <a:spcPct val="0"/>
              </a:spcBef>
              <a:spcAft>
                <a:spcPct val="0"/>
              </a:spcAft>
              <a:buFont typeface="Arial" panose="020B0604020202020204" pitchFamily="34" charset="0"/>
              <a:buChar char="•"/>
            </a:pPr>
            <a:r>
              <a:rPr lang="nl-NL" sz="1200" dirty="0">
                <a:solidFill>
                  <a:schemeClr val="tx1"/>
                </a:solidFill>
              </a:rPr>
              <a:t>Kosten per transactie (</a:t>
            </a:r>
            <a:r>
              <a:rPr lang="nl-NL" sz="1200" dirty="0" err="1">
                <a:solidFill>
                  <a:schemeClr val="tx1"/>
                </a:solidFill>
              </a:rPr>
              <a:t>obv</a:t>
            </a:r>
            <a:r>
              <a:rPr lang="nl-NL" sz="1200" dirty="0">
                <a:solidFill>
                  <a:schemeClr val="tx1"/>
                </a:solidFill>
              </a:rPr>
              <a:t> </a:t>
            </a:r>
            <a:r>
              <a:rPr lang="nl-NL" sz="1200" dirty="0" err="1">
                <a:solidFill>
                  <a:schemeClr val="tx1"/>
                </a:solidFill>
              </a:rPr>
              <a:t>Gb</a:t>
            </a:r>
            <a:r>
              <a:rPr lang="nl-NL" sz="1200" dirty="0">
                <a:solidFill>
                  <a:schemeClr val="tx1"/>
                </a:solidFill>
              </a:rPr>
              <a:t>)</a:t>
            </a:r>
          </a:p>
          <a:p>
            <a:pPr marL="342900" indent="-342900" defTabSz="914099" fontAlgn="base">
              <a:spcBef>
                <a:spcPct val="0"/>
              </a:spcBef>
              <a:spcAft>
                <a:spcPct val="0"/>
              </a:spcAft>
              <a:buFont typeface="Arial" panose="020B0604020202020204" pitchFamily="34" charset="0"/>
              <a:buChar char="•"/>
            </a:pPr>
            <a:r>
              <a:rPr lang="nl-NL" sz="1200" dirty="0">
                <a:solidFill>
                  <a:schemeClr val="tx1"/>
                </a:solidFill>
              </a:rPr>
              <a:t>Kosten per user (?)</a:t>
            </a:r>
          </a:p>
        </p:txBody>
      </p:sp>
      <p:sp>
        <p:nvSpPr>
          <p:cNvPr id="8" name="Rectangle 7"/>
          <p:cNvSpPr/>
          <p:nvPr/>
        </p:nvSpPr>
        <p:spPr bwMode="auto">
          <a:xfrm>
            <a:off x="8686800" y="1515264"/>
            <a:ext cx="3276600" cy="2444657"/>
          </a:xfrm>
          <a:prstGeom prst="rect">
            <a:avLst/>
          </a:prstGeom>
          <a:solidFill>
            <a:srgbClr val="FFFF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nl-NL" sz="1400" dirty="0">
                <a:solidFill>
                  <a:schemeClr val="tx1"/>
                </a:solidFill>
                <a:highlight>
                  <a:srgbClr val="FFFF00"/>
                </a:highlight>
              </a:rPr>
              <a:t>Bepalend  voor business model:</a:t>
            </a:r>
          </a:p>
          <a:p>
            <a:pPr marL="342900" indent="-342900" defTabSz="914099" fontAlgn="base">
              <a:spcBef>
                <a:spcPct val="0"/>
              </a:spcBef>
              <a:spcAft>
                <a:spcPct val="0"/>
              </a:spcAft>
              <a:buFont typeface="Arial" panose="020B0604020202020204" pitchFamily="34" charset="0"/>
              <a:buChar char="•"/>
            </a:pPr>
            <a:r>
              <a:rPr lang="nl-NL" sz="1400" dirty="0">
                <a:solidFill>
                  <a:schemeClr val="tx1"/>
                </a:solidFill>
                <a:highlight>
                  <a:srgbClr val="FFFF00"/>
                </a:highlight>
              </a:rPr>
              <a:t>Initieel moet veel content beschikbaar zijn om snel gebruikers aan te trekken.</a:t>
            </a:r>
          </a:p>
          <a:p>
            <a:pPr marL="342900" indent="-342900" defTabSz="914099" fontAlgn="base">
              <a:spcBef>
                <a:spcPct val="0"/>
              </a:spcBef>
              <a:spcAft>
                <a:spcPct val="0"/>
              </a:spcAft>
              <a:buFont typeface="Arial" panose="020B0604020202020204" pitchFamily="34" charset="0"/>
              <a:buChar char="•"/>
            </a:pPr>
            <a:r>
              <a:rPr lang="nl-NL" sz="1400" dirty="0">
                <a:solidFill>
                  <a:schemeClr val="tx1"/>
                </a:solidFill>
                <a:highlight>
                  <a:srgbClr val="FFFF00"/>
                </a:highlight>
              </a:rPr>
              <a:t>Daarna zullen kosten meegroeien op basis van gebruik, groei van de content. </a:t>
            </a:r>
          </a:p>
          <a:p>
            <a:pPr marL="342900" indent="-342900" defTabSz="914099" fontAlgn="base">
              <a:spcBef>
                <a:spcPct val="0"/>
              </a:spcBef>
              <a:spcAft>
                <a:spcPct val="0"/>
              </a:spcAft>
              <a:buFont typeface="Arial" panose="020B0604020202020204" pitchFamily="34" charset="0"/>
              <a:buChar char="•"/>
            </a:pPr>
            <a:r>
              <a:rPr lang="nl-NL" sz="1400" dirty="0">
                <a:solidFill>
                  <a:schemeClr val="tx1"/>
                </a:solidFill>
                <a:highlight>
                  <a:srgbClr val="FFFF00"/>
                </a:highlight>
              </a:rPr>
              <a:t>En parallel zullen de opbrengsten groeien door aansluiten van gebruikers.    </a:t>
            </a:r>
          </a:p>
        </p:txBody>
      </p:sp>
      <p:cxnSp>
        <p:nvCxnSpPr>
          <p:cNvPr id="20" name="Straight Connector 19"/>
          <p:cNvCxnSpPr>
            <a:cxnSpLocks/>
            <a:endCxn id="39" idx="7"/>
          </p:cNvCxnSpPr>
          <p:nvPr/>
        </p:nvCxnSpPr>
        <p:spPr>
          <a:xfrm flipH="1">
            <a:off x="8079438" y="3514327"/>
            <a:ext cx="835966" cy="536041"/>
          </a:xfrm>
          <a:prstGeom prst="line">
            <a:avLst/>
          </a:prstGeom>
          <a:ln w="2540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445547" y="1930542"/>
            <a:ext cx="7696200" cy="457200"/>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Community management</a:t>
            </a:r>
          </a:p>
        </p:txBody>
      </p:sp>
      <p:sp>
        <p:nvSpPr>
          <p:cNvPr id="30" name="Rectangle 29"/>
          <p:cNvSpPr/>
          <p:nvPr/>
        </p:nvSpPr>
        <p:spPr bwMode="auto">
          <a:xfrm>
            <a:off x="445547" y="2455428"/>
            <a:ext cx="7696200" cy="457200"/>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Servicedesk</a:t>
            </a:r>
          </a:p>
        </p:txBody>
      </p:sp>
      <p:sp>
        <p:nvSpPr>
          <p:cNvPr id="31" name="Rectangle 30"/>
          <p:cNvSpPr/>
          <p:nvPr/>
        </p:nvSpPr>
        <p:spPr bwMode="auto">
          <a:xfrm>
            <a:off x="445547" y="2980314"/>
            <a:ext cx="7696200" cy="457200"/>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Marketing budget</a:t>
            </a:r>
          </a:p>
        </p:txBody>
      </p:sp>
      <p:sp>
        <p:nvSpPr>
          <p:cNvPr id="32" name="Rectangle 31"/>
          <p:cNvSpPr/>
          <p:nvPr/>
        </p:nvSpPr>
        <p:spPr bwMode="auto">
          <a:xfrm>
            <a:off x="445547" y="3505200"/>
            <a:ext cx="7696200" cy="457200"/>
          </a:xfrm>
          <a:prstGeom prst="rect">
            <a:avLst/>
          </a:prstGeom>
          <a:solidFill>
            <a:srgbClr val="EAEAEA"/>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nl-NL" sz="2000" dirty="0">
                <a:solidFill>
                  <a:schemeClr val="tx1"/>
                </a:solidFill>
              </a:rPr>
              <a:t>Overige kosten</a:t>
            </a:r>
          </a:p>
        </p:txBody>
      </p:sp>
      <p:sp>
        <p:nvSpPr>
          <p:cNvPr id="36" name="Rectangle 35"/>
          <p:cNvSpPr/>
          <p:nvPr/>
        </p:nvSpPr>
        <p:spPr bwMode="auto">
          <a:xfrm>
            <a:off x="8721885" y="4264103"/>
            <a:ext cx="3276600" cy="2444657"/>
          </a:xfrm>
          <a:prstGeom prst="rect">
            <a:avLst/>
          </a:prstGeom>
          <a:solidFill>
            <a:srgbClr val="FFFF00"/>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342900" indent="-342900" defTabSz="914099" fontAlgn="base">
              <a:spcBef>
                <a:spcPct val="0"/>
              </a:spcBef>
              <a:spcAft>
                <a:spcPct val="0"/>
              </a:spcAft>
              <a:buFont typeface="Arial" panose="020B0604020202020204" pitchFamily="34" charset="0"/>
              <a:buChar char="•"/>
            </a:pPr>
            <a:r>
              <a:rPr lang="nl-NL" sz="1400" dirty="0">
                <a:solidFill>
                  <a:schemeClr val="tx1"/>
                </a:solidFill>
                <a:highlight>
                  <a:srgbClr val="FFFF00"/>
                </a:highlight>
              </a:rPr>
              <a:t>Gratis diensten kosten geld door opslag en transacties.</a:t>
            </a:r>
          </a:p>
          <a:p>
            <a:pPr marL="342900" indent="-342900" defTabSz="914099" fontAlgn="base">
              <a:spcBef>
                <a:spcPct val="0"/>
              </a:spcBef>
              <a:spcAft>
                <a:spcPct val="0"/>
              </a:spcAft>
              <a:buFont typeface="Arial" panose="020B0604020202020204" pitchFamily="34" charset="0"/>
              <a:buChar char="•"/>
            </a:pPr>
            <a:r>
              <a:rPr lang="nl-NL" sz="1400" dirty="0">
                <a:solidFill>
                  <a:schemeClr val="tx1"/>
                </a:solidFill>
                <a:highlight>
                  <a:srgbClr val="FFFF00"/>
                </a:highlight>
              </a:rPr>
              <a:t>Kosten per user ????</a:t>
            </a:r>
          </a:p>
          <a:p>
            <a:pPr marL="342900" indent="-342900" defTabSz="914099" fontAlgn="base">
              <a:spcBef>
                <a:spcPct val="0"/>
              </a:spcBef>
              <a:spcAft>
                <a:spcPct val="0"/>
              </a:spcAft>
              <a:buFont typeface="Arial" panose="020B0604020202020204" pitchFamily="34" charset="0"/>
              <a:buChar char="•"/>
            </a:pPr>
            <a:r>
              <a:rPr lang="nl-NL" sz="1400" dirty="0">
                <a:solidFill>
                  <a:schemeClr val="tx1"/>
                </a:solidFill>
                <a:highlight>
                  <a:srgbClr val="FFFF00"/>
                </a:highlight>
              </a:rPr>
              <a:t>Zoeken naar balans tussen gratis content en betaalde diensten.</a:t>
            </a:r>
          </a:p>
        </p:txBody>
      </p:sp>
      <p:sp>
        <p:nvSpPr>
          <p:cNvPr id="35" name="Arrow: Down 34"/>
          <p:cNvSpPr/>
          <p:nvPr/>
        </p:nvSpPr>
        <p:spPr bwMode="auto">
          <a:xfrm>
            <a:off x="10058400" y="3861334"/>
            <a:ext cx="762000" cy="548729"/>
          </a:xfrm>
          <a:prstGeom prst="downArrow">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sp>
        <p:nvSpPr>
          <p:cNvPr id="39" name="Oval 38"/>
          <p:cNvSpPr/>
          <p:nvPr/>
        </p:nvSpPr>
        <p:spPr bwMode="auto">
          <a:xfrm>
            <a:off x="5450805" y="3930605"/>
            <a:ext cx="3079635" cy="817791"/>
          </a:xfrm>
          <a:prstGeom prst="ellipse">
            <a:avLst/>
          </a:prstGeom>
          <a:noFill/>
          <a:ln>
            <a:solidFill>
              <a:schemeClr val="accent2"/>
            </a:solid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nl-NL"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545352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Baten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componenten</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5" name="TextBox 4"/>
          <p:cNvSpPr txBox="1"/>
          <p:nvPr/>
        </p:nvSpPr>
        <p:spPr>
          <a:xfrm>
            <a:off x="533400" y="1546622"/>
            <a:ext cx="10820400" cy="5539978"/>
          </a:xfrm>
          <a:prstGeom prst="rect">
            <a:avLst/>
          </a:prstGeom>
          <a:noFill/>
        </p:spPr>
        <p:txBody>
          <a:bodyPr wrap="square" lIns="0" tIns="0" rIns="0" bIns="0" rtlCol="0">
            <a:spAutoFit/>
          </a:bodyPr>
          <a:lstStyle/>
          <a:p>
            <a:pPr marL="342900" indent="-342900">
              <a:buFont typeface="+mj-lt"/>
              <a:buAutoNum type="arabicPeriod"/>
            </a:pPr>
            <a:r>
              <a:rPr lang="nl-NL" dirty="0">
                <a:gradFill>
                  <a:gsLst>
                    <a:gs pos="0">
                      <a:schemeClr val="tx1"/>
                    </a:gs>
                    <a:gs pos="86000">
                      <a:schemeClr val="tx1"/>
                    </a:gs>
                  </a:gsLst>
                  <a:lin ang="5400000" scaled="0"/>
                </a:gradFill>
              </a:rPr>
              <a:t>Abonnement:</a:t>
            </a:r>
          </a:p>
          <a:p>
            <a:pPr marL="800100" lvl="1" indent="-342900">
              <a:buFont typeface="Arial" panose="020B0604020202020204" pitchFamily="34" charset="0"/>
              <a:buChar char="•"/>
            </a:pPr>
            <a:r>
              <a:rPr lang="nl-NL" dirty="0">
                <a:gradFill>
                  <a:gsLst>
                    <a:gs pos="0">
                      <a:schemeClr val="tx1"/>
                    </a:gs>
                    <a:gs pos="86000">
                      <a:schemeClr val="tx1"/>
                    </a:gs>
                  </a:gsLst>
                  <a:lin ang="5400000" scaled="0"/>
                </a:gradFill>
              </a:rPr>
              <a:t>Per klant (organisatie)</a:t>
            </a:r>
          </a:p>
          <a:p>
            <a:pPr marL="800100" lvl="1" indent="-342900">
              <a:buFont typeface="Arial" panose="020B0604020202020204" pitchFamily="34" charset="0"/>
              <a:buChar char="•"/>
            </a:pPr>
            <a:r>
              <a:rPr lang="nl-NL" dirty="0">
                <a:gradFill>
                  <a:gsLst>
                    <a:gs pos="0">
                      <a:schemeClr val="tx1"/>
                    </a:gs>
                    <a:gs pos="86000">
                      <a:schemeClr val="tx1"/>
                    </a:gs>
                  </a:gsLst>
                  <a:lin ang="5400000" scaled="0"/>
                </a:gradFill>
              </a:rPr>
              <a:t>Per gebruiker</a:t>
            </a:r>
          </a:p>
          <a:p>
            <a:pPr marL="800100" lvl="1" indent="-342900">
              <a:buFont typeface="Arial" panose="020B0604020202020204" pitchFamily="34" charset="0"/>
              <a:buChar char="•"/>
            </a:pPr>
            <a:r>
              <a:rPr lang="nl-NL" strike="dblStrike" dirty="0">
                <a:gradFill>
                  <a:gsLst>
                    <a:gs pos="0">
                      <a:schemeClr val="tx1"/>
                    </a:gs>
                    <a:gs pos="86000">
                      <a:schemeClr val="tx1"/>
                    </a:gs>
                  </a:gsLst>
                  <a:lin ang="5400000" scaled="0"/>
                </a:gradFill>
              </a:rPr>
              <a:t>Data transactie (zoekopdracht, uitgewisseld bericht)</a:t>
            </a:r>
          </a:p>
          <a:p>
            <a:pPr marL="800100" lvl="1" indent="-342900">
              <a:buFont typeface="Arial" panose="020B0604020202020204" pitchFamily="34" charset="0"/>
              <a:buChar char="•"/>
            </a:pPr>
            <a:r>
              <a:rPr lang="nl-NL" dirty="0">
                <a:gradFill>
                  <a:gsLst>
                    <a:gs pos="0">
                      <a:schemeClr val="tx1"/>
                    </a:gs>
                    <a:gs pos="86000">
                      <a:schemeClr val="tx1"/>
                    </a:gs>
                  </a:gsLst>
                  <a:lin ang="5400000" scaled="0"/>
                </a:gradFill>
              </a:rPr>
              <a:t>Per order</a:t>
            </a:r>
          </a:p>
          <a:p>
            <a:pPr marL="800100" lvl="1" indent="-342900">
              <a:buFont typeface="Arial" panose="020B0604020202020204" pitchFamily="34" charset="0"/>
              <a:buChar char="•"/>
            </a:pPr>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In de praktijk willen bedrijven geen verassingen door plotseling toegenomen / sterk fluctuerende kosten. Zij zijn bereid “gevoelsmatig” iets meer te betalen om per periode een vast bedrag te betalen. Alternatief is de kosten te koppelen aan een “revenu” component. Bijvoorbeeld een “order”. Kosten hebben dan een directe koppeling met een opbrengst. De derde optie in bovenstaande rij, op basis van datatransactie, valt daarmee af.</a:t>
            </a:r>
          </a:p>
          <a:p>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Door verschillen in omvang van bedrijven zal een bedrag per klant </a:t>
            </a:r>
          </a:p>
          <a:p>
            <a:endParaRPr lang="nl-NL" dirty="0">
              <a:gradFill>
                <a:gsLst>
                  <a:gs pos="0">
                    <a:schemeClr val="tx1"/>
                  </a:gs>
                  <a:gs pos="86000">
                    <a:schemeClr val="tx1"/>
                  </a:gs>
                </a:gsLst>
                <a:lin ang="5400000" scaled="0"/>
              </a:gradFill>
            </a:endParaRPr>
          </a:p>
          <a:p>
            <a:pPr marL="342900" indent="-342900">
              <a:buFont typeface="+mj-lt"/>
              <a:buAutoNum type="arabicPeriod" startAt="2"/>
            </a:pPr>
            <a:r>
              <a:rPr lang="nl-NL" dirty="0">
                <a:gradFill>
                  <a:gsLst>
                    <a:gs pos="0">
                      <a:schemeClr val="tx1"/>
                    </a:gs>
                    <a:gs pos="86000">
                      <a:schemeClr val="tx1"/>
                    </a:gs>
                  </a:gsLst>
                  <a:lin ang="5400000" scaled="0"/>
                </a:gradFill>
              </a:rPr>
              <a:t> Reclame</a:t>
            </a:r>
          </a:p>
          <a:p>
            <a:pPr marL="342900" indent="-342900">
              <a:buFont typeface="+mj-lt"/>
              <a:buAutoNum type="arabicPeriod" startAt="2"/>
            </a:pPr>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Reclame, bijvoorbeeld advertenties op pagina’s, kan ten koste gaan van de neutraliteit van het platform. Als één partij veel adverteert dan gaat dit ten koste het “neutrale” karakter. Reclame van een partij die geen afnemer is van diensten in de portal kan eventueel wel. Bijvoorbeeld reclame voor een conferentie, Terminal hardware, etc. Dit zou bijvoorbeeld gebruikt kunnen worden voor de gratis toegankelijke componenten van de community.</a:t>
            </a:r>
          </a:p>
          <a:p>
            <a:pPr marL="800100" lvl="1" indent="-342900">
              <a:buFont typeface="+mj-lt"/>
              <a:buAutoNum type="arabicPeriod"/>
            </a:pPr>
            <a:endParaRPr lang="nl-NL"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4951930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1220401"/>
            <a:ext cx="12192000" cy="5664200"/>
          </a:xfrm>
          <a:prstGeom prst="rect">
            <a:avLst/>
          </a:prstGeom>
          <a:solidFill>
            <a:schemeClr val="tx1">
              <a:lumMod val="10000"/>
              <a:lumOff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1915" tIns="60957" rIns="121915" bIns="60957" numCol="1" rtlCol="0" anchor="ctr" anchorCtr="0" compatLnSpc="1">
            <a:prstTxWarp prst="textNoShape">
              <a:avLst/>
            </a:prstTxWarp>
          </a:bodyPr>
          <a:lstStyle/>
          <a:p>
            <a:pPr marL="0" marR="0" lvl="0" indent="0" algn="ctr" defTabSz="1218768" rtl="0" eaLnBrk="1" fontAlgn="base" latinLnBrk="0" hangingPunct="1">
              <a:lnSpc>
                <a:spcPct val="100000"/>
              </a:lnSpc>
              <a:spcBef>
                <a:spcPct val="0"/>
              </a:spcBef>
              <a:spcAft>
                <a:spcPct val="0"/>
              </a:spcAft>
              <a:buClrTx/>
              <a:buSzTx/>
              <a:buFontTx/>
              <a:buNone/>
              <a:tabLst/>
              <a:defRPr/>
            </a:pPr>
            <a:endParaRPr kumimoji="0" lang="en-US" sz="2667"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41" name="Title 12"/>
          <p:cNvSpPr txBox="1">
            <a:spLocks/>
          </p:cNvSpPr>
          <p:nvPr/>
        </p:nvSpPr>
        <p:spPr>
          <a:xfrm>
            <a:off x="501615" y="482600"/>
            <a:ext cx="11161444" cy="609397"/>
          </a:xfrm>
          <a:prstGeom prst="rect">
            <a:avLst/>
          </a:prstGeom>
        </p:spPr>
        <p:txBody>
          <a:bodyPr/>
          <a:lstStyle>
            <a:lvl1pPr algn="l" defTabSz="68562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142"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Baten</a:t>
            </a:r>
            <a:r>
              <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 </a:t>
            </a:r>
            <a:r>
              <a:rPr kumimoji="0" lang="en-US" sz="4400" b="0" i="0" u="none" strike="noStrike" kern="1200" cap="none" spc="-100" normalizeH="0" baseline="0" noProof="0" dirty="0" err="1">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rPr>
              <a:t>componenten</a:t>
            </a:r>
            <a:endParaRPr kumimoji="0" lang="en-US" sz="4400"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5" name="TextBox 4"/>
          <p:cNvSpPr txBox="1"/>
          <p:nvPr/>
        </p:nvSpPr>
        <p:spPr>
          <a:xfrm>
            <a:off x="533400" y="1546622"/>
            <a:ext cx="10820400" cy="5262979"/>
          </a:xfrm>
          <a:prstGeom prst="rect">
            <a:avLst/>
          </a:prstGeom>
          <a:noFill/>
        </p:spPr>
        <p:txBody>
          <a:bodyPr wrap="square" lIns="0" tIns="0" rIns="0" bIns="0" rtlCol="0">
            <a:spAutoFit/>
          </a:bodyPr>
          <a:lstStyle/>
          <a:p>
            <a:pPr marL="342900" indent="-342900">
              <a:buFont typeface="+mj-lt"/>
              <a:buAutoNum type="arabicPeriod" startAt="3"/>
            </a:pPr>
            <a:r>
              <a:rPr lang="nl-NL" dirty="0">
                <a:gradFill>
                  <a:gsLst>
                    <a:gs pos="0">
                      <a:schemeClr val="tx1"/>
                    </a:gs>
                    <a:gs pos="86000">
                      <a:schemeClr val="tx1"/>
                    </a:gs>
                  </a:gsLst>
                  <a:lin ang="5400000" scaled="0"/>
                </a:gradFill>
              </a:rPr>
              <a:t>Fee </a:t>
            </a:r>
            <a:r>
              <a:rPr lang="nl-NL" dirty="0" err="1">
                <a:gradFill>
                  <a:gsLst>
                    <a:gs pos="0">
                      <a:schemeClr val="tx1"/>
                    </a:gs>
                    <a:gs pos="86000">
                      <a:schemeClr val="tx1"/>
                    </a:gs>
                  </a:gsLst>
                  <a:lin ang="5400000" scaled="0"/>
                </a:gradFill>
              </a:rPr>
              <a:t>third</a:t>
            </a:r>
            <a:r>
              <a:rPr lang="nl-NL" dirty="0">
                <a:gradFill>
                  <a:gsLst>
                    <a:gs pos="0">
                      <a:schemeClr val="tx1"/>
                    </a:gs>
                    <a:gs pos="86000">
                      <a:schemeClr val="tx1"/>
                    </a:gs>
                  </a:gsLst>
                  <a:lin ang="5400000" scaled="0"/>
                </a:gradFill>
              </a:rPr>
              <a:t> party integrators</a:t>
            </a:r>
          </a:p>
          <a:p>
            <a:endParaRPr lang="nl-NL" dirty="0">
              <a:gradFill>
                <a:gsLst>
                  <a:gs pos="0">
                    <a:schemeClr val="tx1"/>
                  </a:gs>
                  <a:gs pos="86000">
                    <a:schemeClr val="tx1"/>
                  </a:gs>
                </a:gsLst>
                <a:lin ang="5400000" scaled="0"/>
              </a:gradFill>
            </a:endParaRPr>
          </a:p>
          <a:p>
            <a:r>
              <a:rPr lang="nl-NL" dirty="0" err="1">
                <a:gradFill>
                  <a:gsLst>
                    <a:gs pos="0">
                      <a:schemeClr val="tx1"/>
                    </a:gs>
                    <a:gs pos="86000">
                      <a:schemeClr val="tx1"/>
                    </a:gs>
                  </a:gsLst>
                  <a:lin ang="5400000" scaled="0"/>
                </a:gradFill>
              </a:rPr>
              <a:t>Third</a:t>
            </a:r>
            <a:r>
              <a:rPr lang="nl-NL" dirty="0">
                <a:gradFill>
                  <a:gsLst>
                    <a:gs pos="0">
                      <a:schemeClr val="tx1"/>
                    </a:gs>
                    <a:gs pos="86000">
                      <a:schemeClr val="tx1"/>
                    </a:gs>
                  </a:gsLst>
                  <a:lin ang="5400000" scaled="0"/>
                </a:gradFill>
              </a:rPr>
              <a:t> party integrators zijn partijen die hun diensten via de community kunnen aanbieden. Bijvoorbeeld:</a:t>
            </a:r>
          </a:p>
          <a:p>
            <a:pPr marL="800100" lvl="1" indent="-342900">
              <a:buFont typeface="Arial" panose="020B0604020202020204" pitchFamily="34" charset="0"/>
              <a:buChar char="•"/>
            </a:pPr>
            <a:r>
              <a:rPr lang="nl-NL" u="sng" dirty="0">
                <a:gradFill>
                  <a:gsLst>
                    <a:gs pos="0">
                      <a:schemeClr val="tx1"/>
                    </a:gs>
                    <a:gs pos="86000">
                      <a:schemeClr val="tx1"/>
                    </a:gs>
                  </a:gsLst>
                  <a:lin ang="5400000" scaled="0"/>
                </a:gradFill>
              </a:rPr>
              <a:t>Ritten(planning).</a:t>
            </a:r>
            <a:r>
              <a:rPr lang="nl-NL" dirty="0">
                <a:gradFill>
                  <a:gsLst>
                    <a:gs pos="0">
                      <a:schemeClr val="tx1"/>
                    </a:gs>
                    <a:gs pos="86000">
                      <a:schemeClr val="tx1"/>
                    </a:gs>
                  </a:gsLst>
                  <a:lin ang="5400000" scaled="0"/>
                </a:gradFill>
              </a:rPr>
              <a:t> Berekening afstanden over de weg, emissie, tol, reistijd. Denk aan PTV X-server, TomTom, etc. Gebruikers kunnen hun diensten combineren met functies en data van het community systeem. </a:t>
            </a:r>
          </a:p>
          <a:p>
            <a:pPr marL="800100" lvl="1" indent="-342900">
              <a:buFont typeface="Arial" panose="020B0604020202020204" pitchFamily="34" charset="0"/>
              <a:buChar char="•"/>
            </a:pPr>
            <a:r>
              <a:rPr lang="nl-NL" u="sng" dirty="0">
                <a:gradFill>
                  <a:gsLst>
                    <a:gs pos="0">
                      <a:schemeClr val="tx1"/>
                    </a:gs>
                    <a:gs pos="86000">
                      <a:schemeClr val="tx1"/>
                    </a:gs>
                  </a:gsLst>
                  <a:lin ang="5400000" scaled="0"/>
                </a:gradFill>
              </a:rPr>
              <a:t>Waterstanden (voorspellingen), stroomsnelheid informatie</a:t>
            </a:r>
            <a:r>
              <a:rPr lang="nl-NL" dirty="0">
                <a:gradFill>
                  <a:gsLst>
                    <a:gs pos="0">
                      <a:schemeClr val="tx1"/>
                    </a:gs>
                    <a:gs pos="86000">
                      <a:schemeClr val="tx1"/>
                    </a:gs>
                  </a:gsLst>
                  <a:lin ang="5400000" scaled="0"/>
                </a:gradFill>
              </a:rPr>
              <a:t>.</a:t>
            </a:r>
          </a:p>
          <a:p>
            <a:pPr marL="800100" lvl="1" indent="-342900">
              <a:buFont typeface="Arial" panose="020B0604020202020204" pitchFamily="34" charset="0"/>
              <a:buChar char="•"/>
            </a:pPr>
            <a:r>
              <a:rPr lang="nl-NL" u="sng" dirty="0">
                <a:gradFill>
                  <a:gsLst>
                    <a:gs pos="0">
                      <a:schemeClr val="tx1"/>
                    </a:gs>
                    <a:gs pos="86000">
                      <a:schemeClr val="tx1"/>
                    </a:gs>
                  </a:gsLst>
                  <a:lin ang="5400000" scaled="0"/>
                </a:gradFill>
              </a:rPr>
              <a:t>Weervoorspelling</a:t>
            </a:r>
            <a:endParaRPr lang="nl-NL" dirty="0">
              <a:gradFill>
                <a:gsLst>
                  <a:gs pos="0">
                    <a:schemeClr val="tx1"/>
                  </a:gs>
                  <a:gs pos="86000">
                    <a:schemeClr val="tx1"/>
                  </a:gs>
                </a:gsLst>
                <a:lin ang="5400000" scaled="0"/>
              </a:gradFill>
            </a:endParaRPr>
          </a:p>
          <a:p>
            <a:pPr marL="800100" lvl="1" indent="-342900">
              <a:buFont typeface="Arial" panose="020B0604020202020204" pitchFamily="34" charset="0"/>
              <a:buChar char="•"/>
            </a:pPr>
            <a:r>
              <a:rPr lang="nl-NL" u="sng" dirty="0" err="1">
                <a:gradFill>
                  <a:gsLst>
                    <a:gs pos="0">
                      <a:schemeClr val="tx1"/>
                    </a:gs>
                    <a:gs pos="86000">
                      <a:schemeClr val="tx1"/>
                    </a:gs>
                  </a:gsLst>
                  <a:lin ang="5400000" scaled="0"/>
                </a:gradFill>
              </a:rPr>
              <a:t>Efacturatie</a:t>
            </a:r>
            <a:r>
              <a:rPr lang="nl-NL" u="sng" dirty="0">
                <a:gradFill>
                  <a:gsLst>
                    <a:gs pos="0">
                      <a:schemeClr val="tx1"/>
                    </a:gs>
                    <a:gs pos="86000">
                      <a:schemeClr val="tx1"/>
                    </a:gs>
                  </a:gsLst>
                  <a:lin ang="5400000" scaled="0"/>
                </a:gradFill>
              </a:rPr>
              <a:t> </a:t>
            </a:r>
          </a:p>
          <a:p>
            <a:pPr marL="800100" lvl="1" indent="-342900">
              <a:buFont typeface="Arial" panose="020B0604020202020204" pitchFamily="34" charset="0"/>
              <a:buChar char="•"/>
            </a:pPr>
            <a:endParaRPr lang="nl-NL" u="sng"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Als veel gebruikers zijn aangesloten bij de community is het voor derde partijen interessant om aanvullende content te leveren binnen de context van het community systeem. </a:t>
            </a:r>
          </a:p>
          <a:p>
            <a:endParaRPr lang="nl-NL" dirty="0">
              <a:gradFill>
                <a:gsLst>
                  <a:gs pos="0">
                    <a:schemeClr val="tx1"/>
                  </a:gs>
                  <a:gs pos="86000">
                    <a:schemeClr val="tx1"/>
                  </a:gs>
                </a:gsLst>
                <a:lin ang="5400000" scaled="0"/>
              </a:gradFill>
            </a:endParaRPr>
          </a:p>
          <a:p>
            <a:pPr marL="342900" indent="-342900">
              <a:buFont typeface="+mj-lt"/>
              <a:buAutoNum type="arabicPeriod" startAt="4"/>
            </a:pPr>
            <a:r>
              <a:rPr lang="nl-NL" dirty="0">
                <a:gradFill>
                  <a:gsLst>
                    <a:gs pos="0">
                      <a:schemeClr val="tx1"/>
                    </a:gs>
                    <a:gs pos="86000">
                      <a:schemeClr val="tx1"/>
                    </a:gs>
                  </a:gsLst>
                  <a:lin ang="5400000" scaled="0"/>
                </a:gradFill>
              </a:rPr>
              <a:t>Sponsoring / subsidie</a:t>
            </a:r>
          </a:p>
          <a:p>
            <a:pPr marL="342900" indent="-342900">
              <a:buFont typeface="+mj-lt"/>
              <a:buAutoNum type="arabicPeriod" startAt="4"/>
            </a:pPr>
            <a:endParaRPr lang="nl-NL" dirty="0">
              <a:gradFill>
                <a:gsLst>
                  <a:gs pos="0">
                    <a:schemeClr val="tx1"/>
                  </a:gs>
                  <a:gs pos="86000">
                    <a:schemeClr val="tx1"/>
                  </a:gs>
                </a:gsLst>
                <a:lin ang="5400000" scaled="0"/>
              </a:gradFill>
            </a:endParaRPr>
          </a:p>
          <a:p>
            <a:r>
              <a:rPr lang="nl-NL" dirty="0">
                <a:gradFill>
                  <a:gsLst>
                    <a:gs pos="0">
                      <a:schemeClr val="tx1"/>
                    </a:gs>
                    <a:gs pos="86000">
                      <a:schemeClr val="tx1"/>
                    </a:gs>
                  </a:gsLst>
                  <a:lin ang="5400000" scaled="0"/>
                </a:gradFill>
              </a:rPr>
              <a:t>Een deel van de inkomsten kan komen uit sponsoring / subsidie. Bijvoorbeeld van een Havenbedrijf. Vanuit achterland perspectief ondersteunt de community bij voorkeer de havens van Rotterdam, Amsterdam en Antwerpen.     </a:t>
            </a:r>
          </a:p>
          <a:p>
            <a:pPr marL="800100" lvl="1" indent="-342900">
              <a:buFont typeface="+mj-lt"/>
              <a:buAutoNum type="arabicPeriod"/>
            </a:pPr>
            <a:endParaRPr lang="nl-NL"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1465243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8070" y="2526194"/>
            <a:ext cx="3913810" cy="697521"/>
          </a:xfrm>
          <a:prstGeom prst="rect">
            <a:avLst/>
          </a:prstGeom>
        </p:spPr>
        <p:txBody>
          <a:bodyPr wrap="none" lIns="121879" tIns="60939" rIns="121879" bIns="60939">
            <a:spAutoFit/>
          </a:bodyPr>
          <a:lstStyle/>
          <a:p>
            <a:pPr marL="0" marR="0" lvl="0" indent="0" algn="ctr" defTabSz="1216652" rtl="0" eaLnBrk="1" fontAlgn="auto" latinLnBrk="0" hangingPunct="1">
              <a:lnSpc>
                <a:spcPct val="100000"/>
              </a:lnSpc>
              <a:spcBef>
                <a:spcPts val="0"/>
              </a:spcBef>
              <a:spcAft>
                <a:spcPts val="0"/>
              </a:spcAft>
              <a:buClrTx/>
              <a:buSzTx/>
              <a:buFontTx/>
              <a:buNone/>
              <a:tabLst/>
              <a:defRPr/>
            </a:pPr>
            <a:r>
              <a:rPr kumimoji="0" lang="nl-NL" sz="3733" b="0" i="0" u="none" strike="noStrike" kern="1200" cap="none" spc="0" normalizeH="0" baseline="0" noProof="0" dirty="0">
                <a:ln>
                  <a:noFill/>
                </a:ln>
                <a:solidFill>
                  <a:srgbClr val="FFFFFF"/>
                </a:solidFill>
                <a:effectLst/>
                <a:uLnTx/>
                <a:uFillTx/>
                <a:latin typeface="Segoe UI Light" pitchFamily="34" charset="0"/>
                <a:ea typeface="+mn-ea"/>
                <a:cs typeface="+mn-cs"/>
              </a:rPr>
              <a:t>Business modellen</a:t>
            </a:r>
          </a:p>
        </p:txBody>
      </p:sp>
    </p:spTree>
    <p:extLst>
      <p:ext uri="{BB962C8B-B14F-4D97-AF65-F5344CB8AC3E}">
        <p14:creationId xmlns:p14="http://schemas.microsoft.com/office/powerpoint/2010/main" val="752213933"/>
      </p:ext>
    </p:extLst>
  </p:cSld>
  <p:clrMapOvr>
    <a:masterClrMapping/>
  </p:clrMapOvr>
  <p:transition spd="slow">
    <p:push/>
  </p:transition>
</p:sld>
</file>

<file path=ppt/theme/theme1.xml><?xml version="1.0" encoding="utf-8"?>
<a:theme xmlns:a="http://schemas.openxmlformats.org/drawingml/2006/main" name="2_Convergence_ConcurrentSession_Template_16x9">
  <a:themeElements>
    <a:clrScheme name="7-30036_Convergence_Concurrent">
      <a:dk1>
        <a:srgbClr val="000000"/>
      </a:dk1>
      <a:lt1>
        <a:srgbClr val="FFFFFF"/>
      </a:lt1>
      <a:dk2>
        <a:srgbClr val="024981"/>
      </a:dk2>
      <a:lt2>
        <a:srgbClr val="4495D1"/>
      </a:lt2>
      <a:accent1>
        <a:srgbClr val="024981"/>
      </a:accent1>
      <a:accent2>
        <a:srgbClr val="4495D1"/>
      </a:accent2>
      <a:accent3>
        <a:srgbClr val="F4793B"/>
      </a:accent3>
      <a:accent4>
        <a:srgbClr val="7CC366"/>
      </a:accent4>
      <a:accent5>
        <a:srgbClr val="FFCB05"/>
      </a:accent5>
      <a:accent6>
        <a:srgbClr val="7D7D7D"/>
      </a:accent6>
      <a:hlink>
        <a:srgbClr val="4495D1"/>
      </a:hlink>
      <a:folHlink>
        <a:srgbClr val="FFCB05"/>
      </a:folHlink>
    </a:clrScheme>
    <a:fontScheme name="Segoe">
      <a:majorFont>
        <a:latin typeface="Segoe"/>
        <a:ea typeface=""/>
        <a:cs typeface=""/>
      </a:majorFont>
      <a:minorFont>
        <a:latin typeface="Segoe"/>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DynamicsTemplate_LIGHT_16x9 v04">
  <a:themeElements>
    <a:clrScheme name="Dynamics Template 2011">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1507</Words>
  <Application>Microsoft Office PowerPoint</Application>
  <PresentationFormat>Widescreen</PresentationFormat>
  <Paragraphs>223</Paragraphs>
  <Slides>16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Segoe</vt:lpstr>
      <vt:lpstr>Segoe UI</vt:lpstr>
      <vt:lpstr>Segoe UI Light</vt:lpstr>
      <vt:lpstr>Symbol</vt:lpstr>
      <vt:lpstr>Wingdings</vt:lpstr>
      <vt:lpstr>2_Convergence_ConcurrentSession_Template_16x9</vt:lpstr>
      <vt:lpstr>1_DynamicsTemplate_LIGHT_16x9 v04</vt:lpstr>
      <vt:lpstr>Synchromodale community voor diepzee containers  Governance modellen: Rapportage deliverables 3, Analyse kosten realisatie en onderhoud   Ard-Jan Cieremans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 Jan Cieremans</dc:creator>
  <cp:lastModifiedBy>Ard Jan Cieremans</cp:lastModifiedBy>
  <cp:revision>670</cp:revision>
  <cp:lastPrinted>2016-11-03T11:31:15Z</cp:lastPrinted>
  <dcterms:created xsi:type="dcterms:W3CDTF">2006-08-16T00:00:00Z</dcterms:created>
  <dcterms:modified xsi:type="dcterms:W3CDTF">2017-05-12T11:35:10Z</dcterms:modified>
</cp:coreProperties>
</file>